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Override PartName="/ppt/notesSlides/notesSlide10.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29"/>
  </p:notesMasterIdLst>
  <p:sldIdLst>
    <p:sldId id="256" r:id="rId2"/>
    <p:sldId id="294" r:id="rId3"/>
    <p:sldId id="257" r:id="rId4"/>
    <p:sldId id="273" r:id="rId5"/>
    <p:sldId id="261" r:id="rId6"/>
    <p:sldId id="262" r:id="rId7"/>
    <p:sldId id="259" r:id="rId8"/>
    <p:sldId id="260" r:id="rId9"/>
    <p:sldId id="290" r:id="rId10"/>
    <p:sldId id="264" r:id="rId11"/>
    <p:sldId id="263" r:id="rId12"/>
    <p:sldId id="265" r:id="rId13"/>
    <p:sldId id="266" r:id="rId14"/>
    <p:sldId id="267" r:id="rId15"/>
    <p:sldId id="280" r:id="rId16"/>
    <p:sldId id="288" r:id="rId17"/>
    <p:sldId id="287" r:id="rId18"/>
    <p:sldId id="283" r:id="rId19"/>
    <p:sldId id="269" r:id="rId20"/>
    <p:sldId id="276" r:id="rId21"/>
    <p:sldId id="289" r:id="rId22"/>
    <p:sldId id="278" r:id="rId23"/>
    <p:sldId id="279" r:id="rId24"/>
    <p:sldId id="292" r:id="rId25"/>
    <p:sldId id="291" r:id="rId26"/>
    <p:sldId id="272" r:id="rId27"/>
    <p:sldId id="274"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A307"/>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storage.rice.edu\home\m\mcs5\Research\Endowment%20Report\Final%20bridge%20damage%20tabl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Matthew\Documents\Research\Endowment%20Report\Summary%20of%20Orca%20Bridges.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Matthew\Documents\Research\Endowment%20Report\Summary%20of%20Orca%20Bridges.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E:\Candase\New%20GIS%20Data\New_GIS_Data.xls"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E:\Candase\New%20GIS%20Data\New_GIS_Data.xls"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E:\Candase\New%20GIS%20Data\New_GIS_Data.xls"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E:\Candase\New%20GIS%20Data\New_GIS_Data.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view3D>
      <c:rotX val="30"/>
      <c:perspective val="30"/>
    </c:view3D>
    <c:plotArea>
      <c:layout>
        <c:manualLayout>
          <c:layoutTarget val="inner"/>
          <c:xMode val="edge"/>
          <c:yMode val="edge"/>
          <c:x val="0.13304287856875033"/>
          <c:y val="2.8716216216216242E-2"/>
          <c:w val="0.75715825700359485"/>
          <c:h val="0.82263513513513564"/>
        </c:manualLayout>
      </c:layout>
      <c:pie3DChart>
        <c:varyColors val="1"/>
        <c:ser>
          <c:idx val="0"/>
          <c:order val="0"/>
          <c:dLbls>
            <c:txPr>
              <a:bodyPr/>
              <a:lstStyle/>
              <a:p>
                <a:pPr>
                  <a:defRPr sz="2800" b="1"/>
                </a:pPr>
                <a:endParaRPr lang="en-US"/>
              </a:p>
            </c:txPr>
            <c:dLblPos val="bestFit"/>
            <c:showVal val="1"/>
            <c:showLeaderLines val="1"/>
          </c:dLbls>
          <c:cat>
            <c:strRef>
              <c:f>Table!$J$2:$J$4</c:f>
              <c:strCache>
                <c:ptCount val="3"/>
                <c:pt idx="0">
                  <c:v>Span Unseating</c:v>
                </c:pt>
                <c:pt idx="1">
                  <c:v>Scour Damage</c:v>
                </c:pt>
                <c:pt idx="2">
                  <c:v>Impact/Debris Damage</c:v>
                </c:pt>
              </c:strCache>
            </c:strRef>
          </c:cat>
          <c:val>
            <c:numRef>
              <c:f>Table!$K$2:$K$4</c:f>
              <c:numCache>
                <c:formatCode>General</c:formatCode>
                <c:ptCount val="3"/>
                <c:pt idx="0">
                  <c:v>26</c:v>
                </c:pt>
                <c:pt idx="1">
                  <c:v>21</c:v>
                </c:pt>
                <c:pt idx="2">
                  <c:v>6</c:v>
                </c:pt>
              </c:numCache>
            </c:numRef>
          </c:val>
        </c:ser>
        <c:dLbls>
          <c:showVal val="1"/>
        </c:dLbls>
      </c:pie3DChart>
    </c:plotArea>
    <c:legend>
      <c:legendPos val="r"/>
      <c:layout>
        <c:manualLayout>
          <c:xMode val="edge"/>
          <c:yMode val="edge"/>
          <c:x val="0.36636041030585759"/>
          <c:y val="0.78433478754344899"/>
          <c:w val="0.35642870534040733"/>
          <c:h val="0.19033925657941492"/>
        </c:manualLayout>
      </c:layout>
      <c:txPr>
        <a:bodyPr/>
        <a:lstStyle/>
        <a:p>
          <a:pPr>
            <a:defRPr sz="1800"/>
          </a:pPr>
          <a:endParaRPr lang="en-US"/>
        </a:p>
      </c:txPr>
    </c:legend>
    <c:plotVisOnly val="1"/>
  </c:chart>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800" b="1" i="0" u="none" strike="noStrike" baseline="0">
                <a:solidFill>
                  <a:srgbClr val="000000"/>
                </a:solidFill>
                <a:latin typeface="Calibri"/>
                <a:ea typeface="Calibri"/>
                <a:cs typeface="Calibri"/>
              </a:defRPr>
            </a:pPr>
            <a:r>
              <a:rPr lang="en-US" sz="2400" u="sng" dirty="0"/>
              <a:t>Overall Damage by </a:t>
            </a:r>
            <a:r>
              <a:rPr lang="en-US" sz="2400" u="sng" dirty="0" smtClean="0"/>
              <a:t>Category</a:t>
            </a:r>
          </a:p>
          <a:p>
            <a:pPr>
              <a:defRPr sz="1800" b="1" i="0" u="none" strike="noStrike" baseline="0">
                <a:solidFill>
                  <a:srgbClr val="000000"/>
                </a:solidFill>
                <a:latin typeface="Calibri"/>
                <a:ea typeface="Calibri"/>
                <a:cs typeface="Calibri"/>
              </a:defRPr>
            </a:pPr>
            <a:r>
              <a:rPr lang="en-US" sz="2000" b="0" i="1" u="none" dirty="0" smtClean="0"/>
              <a:t>Total</a:t>
            </a:r>
            <a:r>
              <a:rPr lang="en-US" sz="2000" b="0" i="1" u="none" baseline="0" dirty="0" smtClean="0"/>
              <a:t> Bridges: 53</a:t>
            </a:r>
            <a:endParaRPr lang="en-US" sz="2000" b="0" i="1" u="none" dirty="0"/>
          </a:p>
        </c:rich>
      </c:tx>
      <c:layout/>
    </c:title>
    <c:view3D>
      <c:rotX val="30"/>
      <c:perspective val="30"/>
    </c:view3D>
    <c:plotArea>
      <c:layout>
        <c:manualLayout>
          <c:layoutTarget val="inner"/>
          <c:xMode val="edge"/>
          <c:yMode val="edge"/>
          <c:x val="5.0000000000000114E-2"/>
          <c:y val="0.1438814679415073"/>
          <c:w val="0.93888888888889155"/>
          <c:h val="0.79064222440944965"/>
        </c:manualLayout>
      </c:layout>
      <c:pie3DChart>
        <c:varyColors val="1"/>
        <c:ser>
          <c:idx val="0"/>
          <c:order val="0"/>
          <c:tx>
            <c:strRef>
              <c:f>Analysis!$C$3</c:f>
              <c:strCache>
                <c:ptCount val="1"/>
                <c:pt idx="0">
                  <c:v>count</c:v>
                </c:pt>
              </c:strCache>
            </c:strRef>
          </c:tx>
          <c:dPt>
            <c:idx val="0"/>
            <c:spPr>
              <a:solidFill>
                <a:srgbClr val="00B050"/>
              </a:solidFill>
            </c:spPr>
          </c:dPt>
          <c:dPt>
            <c:idx val="1"/>
            <c:spPr>
              <a:solidFill>
                <a:srgbClr val="FFFF00"/>
              </a:solidFill>
            </c:spPr>
          </c:dPt>
          <c:dPt>
            <c:idx val="2"/>
            <c:spPr>
              <a:solidFill>
                <a:srgbClr val="F9A307"/>
              </a:solidFill>
            </c:spPr>
          </c:dPt>
          <c:dPt>
            <c:idx val="3"/>
            <c:spPr>
              <a:solidFill>
                <a:srgbClr val="CC0000"/>
              </a:solidFill>
            </c:spPr>
          </c:dPt>
          <c:dLbls>
            <c:txPr>
              <a:bodyPr/>
              <a:lstStyle/>
              <a:p>
                <a:pPr>
                  <a:defRPr sz="2800" b="1"/>
                </a:pPr>
                <a:endParaRPr lang="en-US"/>
              </a:p>
            </c:txPr>
            <c:dLblPos val="inEnd"/>
            <c:showVal val="1"/>
            <c:showLeaderLines val="1"/>
          </c:dLbls>
          <c:cat>
            <c:strRef>
              <c:f>Analysis!$B$4:$B$7</c:f>
              <c:strCache>
                <c:ptCount val="4"/>
                <c:pt idx="0">
                  <c:v>Light Damage</c:v>
                </c:pt>
                <c:pt idx="1">
                  <c:v>Medium Damage</c:v>
                </c:pt>
                <c:pt idx="2">
                  <c:v>Heavy Damage</c:v>
                </c:pt>
                <c:pt idx="3">
                  <c:v>Destroyed</c:v>
                </c:pt>
              </c:strCache>
            </c:strRef>
          </c:cat>
          <c:val>
            <c:numRef>
              <c:f>Analysis!$C$4:$C$7</c:f>
              <c:numCache>
                <c:formatCode>General</c:formatCode>
                <c:ptCount val="4"/>
                <c:pt idx="0">
                  <c:v>4</c:v>
                </c:pt>
                <c:pt idx="1">
                  <c:v>4</c:v>
                </c:pt>
                <c:pt idx="2">
                  <c:v>19</c:v>
                </c:pt>
                <c:pt idx="3">
                  <c:v>26</c:v>
                </c:pt>
              </c:numCache>
            </c:numRef>
          </c:val>
        </c:ser>
      </c:pie3DChart>
      <c:spPr>
        <a:noFill/>
        <a:ln w="25400">
          <a:noFill/>
        </a:ln>
      </c:spPr>
    </c:plotArea>
    <c:plotVisOnly val="1"/>
    <c:dispBlanksAs val="zero"/>
  </c:chart>
  <c:txPr>
    <a:bodyPr/>
    <a:lstStyle/>
    <a:p>
      <a:pPr>
        <a:defRPr sz="1000" b="0" i="0" u="none" strike="noStrike" baseline="0">
          <a:solidFill>
            <a:srgbClr val="000000"/>
          </a:solidFill>
          <a:latin typeface="Calibri"/>
          <a:ea typeface="Calibri"/>
          <a:cs typeface="Calibri"/>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800" b="1" i="0" u="none" strike="noStrike" baseline="0">
                <a:solidFill>
                  <a:srgbClr val="000000"/>
                </a:solidFill>
                <a:latin typeface="Calibri"/>
                <a:ea typeface="Calibri"/>
                <a:cs typeface="Calibri"/>
              </a:defRPr>
            </a:pPr>
            <a:r>
              <a:rPr lang="en-US" sz="2400" u="sng" dirty="0" smtClean="0"/>
              <a:t>Damage </a:t>
            </a:r>
            <a:r>
              <a:rPr lang="en-US" sz="2400" u="sng" dirty="0"/>
              <a:t>by </a:t>
            </a:r>
            <a:r>
              <a:rPr lang="en-US" sz="2400" u="sng" dirty="0" smtClean="0"/>
              <a:t>Category</a:t>
            </a:r>
          </a:p>
          <a:p>
            <a:pPr>
              <a:defRPr sz="1800" b="1" i="0" u="none" strike="noStrike" baseline="0">
                <a:solidFill>
                  <a:srgbClr val="000000"/>
                </a:solidFill>
                <a:latin typeface="Calibri"/>
                <a:ea typeface="Calibri"/>
                <a:cs typeface="Calibri"/>
              </a:defRPr>
            </a:pPr>
            <a:r>
              <a:rPr lang="en-US" sz="2000" b="0" i="1" u="none" dirty="0" smtClean="0"/>
              <a:t>Total</a:t>
            </a:r>
            <a:r>
              <a:rPr lang="en-US" sz="2000" b="0" i="1" u="none" baseline="0" dirty="0" smtClean="0"/>
              <a:t> Bridges: 53</a:t>
            </a:r>
            <a:endParaRPr lang="en-US" sz="2000" b="0" i="1" u="none" dirty="0"/>
          </a:p>
        </c:rich>
      </c:tx>
    </c:title>
    <c:view3D>
      <c:rotX val="30"/>
      <c:perspective val="30"/>
    </c:view3D>
    <c:plotArea>
      <c:layout>
        <c:manualLayout>
          <c:layoutTarget val="inner"/>
          <c:xMode val="edge"/>
          <c:yMode val="edge"/>
          <c:x val="5.0000000000000114E-2"/>
          <c:y val="0.1438814679415073"/>
          <c:w val="0.93888888888889177"/>
          <c:h val="0.79064222440944965"/>
        </c:manualLayout>
      </c:layout>
      <c:pie3DChart>
        <c:varyColors val="1"/>
        <c:ser>
          <c:idx val="0"/>
          <c:order val="0"/>
          <c:tx>
            <c:strRef>
              <c:f>Analysis!$C$3</c:f>
              <c:strCache>
                <c:ptCount val="1"/>
                <c:pt idx="0">
                  <c:v>count</c:v>
                </c:pt>
              </c:strCache>
            </c:strRef>
          </c:tx>
          <c:dPt>
            <c:idx val="0"/>
            <c:spPr>
              <a:solidFill>
                <a:srgbClr val="00B050"/>
              </a:solidFill>
            </c:spPr>
          </c:dPt>
          <c:dPt>
            <c:idx val="1"/>
            <c:spPr>
              <a:solidFill>
                <a:srgbClr val="FFFF00"/>
              </a:solidFill>
            </c:spPr>
          </c:dPt>
          <c:dPt>
            <c:idx val="2"/>
            <c:spPr>
              <a:solidFill>
                <a:srgbClr val="F9A307"/>
              </a:solidFill>
            </c:spPr>
          </c:dPt>
          <c:dPt>
            <c:idx val="3"/>
            <c:spPr>
              <a:solidFill>
                <a:srgbClr val="CC0000"/>
              </a:solidFill>
            </c:spPr>
          </c:dPt>
          <c:dLbls>
            <c:txPr>
              <a:bodyPr/>
              <a:lstStyle/>
              <a:p>
                <a:pPr>
                  <a:defRPr sz="2800" b="1"/>
                </a:pPr>
                <a:endParaRPr lang="en-US"/>
              </a:p>
            </c:txPr>
            <c:dLblPos val="inEnd"/>
            <c:showVal val="1"/>
            <c:showLeaderLines val="1"/>
          </c:dLbls>
          <c:cat>
            <c:strRef>
              <c:f>Analysis!$B$4:$B$7</c:f>
              <c:strCache>
                <c:ptCount val="4"/>
                <c:pt idx="0">
                  <c:v>Light Damage</c:v>
                </c:pt>
                <c:pt idx="1">
                  <c:v>Medium Damage</c:v>
                </c:pt>
                <c:pt idx="2">
                  <c:v>Heavy Damage</c:v>
                </c:pt>
                <c:pt idx="3">
                  <c:v>Destroyed</c:v>
                </c:pt>
              </c:strCache>
            </c:strRef>
          </c:cat>
          <c:val>
            <c:numRef>
              <c:f>Analysis!$C$4:$C$7</c:f>
              <c:numCache>
                <c:formatCode>General</c:formatCode>
                <c:ptCount val="4"/>
                <c:pt idx="0">
                  <c:v>4</c:v>
                </c:pt>
                <c:pt idx="1">
                  <c:v>4</c:v>
                </c:pt>
                <c:pt idx="2">
                  <c:v>19</c:v>
                </c:pt>
                <c:pt idx="3">
                  <c:v>26</c:v>
                </c:pt>
              </c:numCache>
            </c:numRef>
          </c:val>
        </c:ser>
      </c:pie3DChart>
      <c:spPr>
        <a:noFill/>
        <a:ln w="25400">
          <a:noFill/>
        </a:ln>
      </c:spPr>
    </c:plotArea>
    <c:plotVisOnly val="1"/>
    <c:dispBlanksAs val="zero"/>
  </c:chart>
  <c:txPr>
    <a:bodyPr/>
    <a:lstStyle/>
    <a:p>
      <a:pPr>
        <a:defRPr sz="1000" b="0" i="0" u="none" strike="noStrike" baseline="0">
          <a:solidFill>
            <a:srgbClr val="000000"/>
          </a:solidFill>
          <a:latin typeface="Calibri"/>
          <a:ea typeface="Calibri"/>
          <a:cs typeface="Calibri"/>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title>
      <c:layout>
        <c:manualLayout>
          <c:xMode val="edge"/>
          <c:yMode val="edge"/>
          <c:x val="0.28717514124293786"/>
          <c:y val="0.15750611188824959"/>
        </c:manualLayout>
      </c:layout>
    </c:title>
    <c:view3D>
      <c:rotX val="30"/>
      <c:perspective val="30"/>
    </c:view3D>
    <c:plotArea>
      <c:layout/>
      <c:pie3DChart>
        <c:varyColors val="1"/>
        <c:ser>
          <c:idx val="0"/>
          <c:order val="0"/>
          <c:tx>
            <c:v>Age of Bridges</c:v>
          </c:tx>
          <c:dPt>
            <c:idx val="0"/>
            <c:spPr>
              <a:solidFill>
                <a:srgbClr val="FF0000"/>
              </a:solidFill>
            </c:spPr>
          </c:dPt>
          <c:dPt>
            <c:idx val="1"/>
            <c:spPr>
              <a:solidFill>
                <a:srgbClr val="FF75F8"/>
              </a:solidFill>
            </c:spPr>
          </c:dPt>
          <c:dPt>
            <c:idx val="2"/>
            <c:spPr>
              <a:solidFill>
                <a:srgbClr val="FFFF00"/>
              </a:solidFill>
            </c:spPr>
          </c:dPt>
          <c:dPt>
            <c:idx val="3"/>
            <c:spPr>
              <a:solidFill>
                <a:srgbClr val="00B050"/>
              </a:solidFill>
            </c:spPr>
          </c:dPt>
          <c:dLbls>
            <c:dLbl>
              <c:idx val="0"/>
              <c:layout>
                <c:manualLayout>
                  <c:x val="-0.13174674140308731"/>
                  <c:y val="0.15431309920663044"/>
                </c:manualLayout>
              </c:layout>
              <c:showCatName val="1"/>
              <c:showPercent val="1"/>
            </c:dLbl>
            <c:dLbl>
              <c:idx val="1"/>
              <c:layout>
                <c:manualLayout>
                  <c:x val="-0.22315027358868267"/>
                  <c:y val="-0.21721064323780528"/>
                </c:manualLayout>
              </c:layout>
              <c:showCatName val="1"/>
              <c:showPercent val="1"/>
            </c:dLbl>
            <c:dLbl>
              <c:idx val="2"/>
              <c:layout>
                <c:manualLayout>
                  <c:x val="0.15152542372881356"/>
                  <c:y val="2.1733569730301789E-2"/>
                </c:manualLayout>
              </c:layout>
              <c:showCatName val="1"/>
              <c:showPercent val="1"/>
            </c:dLbl>
            <c:dLbl>
              <c:idx val="3"/>
              <c:layout>
                <c:manualLayout>
                  <c:x val="0.12303171849281552"/>
                  <c:y val="0.18091447593820306"/>
                </c:manualLayout>
              </c:layout>
              <c:showCatName val="1"/>
              <c:showPercent val="1"/>
            </c:dLbl>
            <c:showCatName val="1"/>
            <c:showPercent val="1"/>
          </c:dLbls>
          <c:cat>
            <c:strRef>
              <c:f>Sheet1!$C$141:$C$144</c:f>
              <c:strCache>
                <c:ptCount val="4"/>
                <c:pt idx="0">
                  <c:v>&gt;60 Years</c:v>
                </c:pt>
                <c:pt idx="1">
                  <c:v>35-60 Years</c:v>
                </c:pt>
                <c:pt idx="2">
                  <c:v>10-35 Years</c:v>
                </c:pt>
                <c:pt idx="3">
                  <c:v>&lt;10 Years</c:v>
                </c:pt>
              </c:strCache>
            </c:strRef>
          </c:cat>
          <c:val>
            <c:numRef>
              <c:f>Sheet1!$B$141:$B$144</c:f>
              <c:numCache>
                <c:formatCode>General</c:formatCode>
                <c:ptCount val="4"/>
                <c:pt idx="0">
                  <c:v>22</c:v>
                </c:pt>
                <c:pt idx="1">
                  <c:v>63</c:v>
                </c:pt>
                <c:pt idx="2">
                  <c:v>36</c:v>
                </c:pt>
                <c:pt idx="3">
                  <c:v>15</c:v>
                </c:pt>
              </c:numCache>
            </c:numRef>
          </c:val>
        </c:ser>
        <c:dLbls>
          <c:showCatName val="1"/>
          <c:showPercent val="1"/>
        </c:dLbls>
      </c:pie3DChart>
    </c:plotArea>
    <c:plotVisOnly val="1"/>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2000"/>
            </a:pPr>
            <a:r>
              <a:rPr lang="en-US" sz="2000"/>
              <a:t>Bridges by Number of Spans</a:t>
            </a:r>
          </a:p>
        </c:rich>
      </c:tx>
      <c:layout>
        <c:manualLayout>
          <c:xMode val="edge"/>
          <c:yMode val="edge"/>
          <c:x val="0.13167366579177567"/>
          <c:y val="9.3023255813953501E-2"/>
        </c:manualLayout>
      </c:layout>
    </c:title>
    <c:view3D>
      <c:rotX val="30"/>
      <c:perspective val="30"/>
    </c:view3D>
    <c:plotArea>
      <c:layout/>
      <c:pie3DChart>
        <c:varyColors val="1"/>
        <c:ser>
          <c:idx val="0"/>
          <c:order val="0"/>
          <c:dLbls>
            <c:dLbl>
              <c:idx val="2"/>
              <c:layout>
                <c:manualLayout>
                  <c:x val="0.13228477690288715"/>
                  <c:y val="1.5717512055179149E-4"/>
                </c:manualLayout>
              </c:layout>
              <c:showCatName val="1"/>
            </c:dLbl>
            <c:dLbl>
              <c:idx val="3"/>
              <c:layout>
                <c:manualLayout>
                  <c:x val="0.10306485126859173"/>
                  <c:y val="6.5273148995910399E-2"/>
                </c:manualLayout>
              </c:layout>
              <c:showCatName val="1"/>
            </c:dLbl>
            <c:dLbl>
              <c:idx val="4"/>
              <c:layout>
                <c:manualLayout>
                  <c:x val="8.9146544181977247E-2"/>
                  <c:y val="0.15832600866752158"/>
                </c:manualLayout>
              </c:layout>
              <c:showCatName val="1"/>
            </c:dLbl>
            <c:showCatName val="1"/>
            <c:showLeaderLines val="1"/>
          </c:dLbls>
          <c:cat>
            <c:strRef>
              <c:f>Sheet1!$A$161:$A$165</c:f>
              <c:strCache>
                <c:ptCount val="5"/>
                <c:pt idx="0">
                  <c:v>1 span</c:v>
                </c:pt>
                <c:pt idx="1">
                  <c:v>2-5 spans</c:v>
                </c:pt>
                <c:pt idx="2">
                  <c:v>5-10 spans</c:v>
                </c:pt>
                <c:pt idx="3">
                  <c:v>10-30 Spans</c:v>
                </c:pt>
                <c:pt idx="4">
                  <c:v>30 + Spans</c:v>
                </c:pt>
              </c:strCache>
            </c:strRef>
          </c:cat>
          <c:val>
            <c:numRef>
              <c:f>Sheet1!$B$161:$B$165</c:f>
              <c:numCache>
                <c:formatCode>General</c:formatCode>
                <c:ptCount val="5"/>
                <c:pt idx="0">
                  <c:v>24</c:v>
                </c:pt>
                <c:pt idx="1">
                  <c:v>73</c:v>
                </c:pt>
                <c:pt idx="2">
                  <c:v>20</c:v>
                </c:pt>
                <c:pt idx="3">
                  <c:v>12</c:v>
                </c:pt>
                <c:pt idx="4">
                  <c:v>8</c:v>
                </c:pt>
              </c:numCache>
            </c:numRef>
          </c:val>
        </c:ser>
        <c:dLbls>
          <c:showCatName val="1"/>
        </c:dLbls>
      </c:pie3DChart>
    </c:plotArea>
    <c:plotVisOnly val="1"/>
  </c:chart>
  <c:txPr>
    <a:bodyPr/>
    <a:lstStyle/>
    <a:p>
      <a:pPr>
        <a:defRPr sz="18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chart>
    <c:autoTitleDeleted val="1"/>
    <c:view3D>
      <c:rotX val="75"/>
      <c:perspective val="30"/>
    </c:view3D>
    <c:plotArea>
      <c:layout/>
      <c:pie3DChart>
        <c:varyColors val="1"/>
        <c:ser>
          <c:idx val="0"/>
          <c:order val="0"/>
          <c:dPt>
            <c:idx val="0"/>
            <c:spPr>
              <a:solidFill>
                <a:srgbClr val="FF11F4"/>
              </a:solidFill>
            </c:spPr>
          </c:dPt>
          <c:dPt>
            <c:idx val="1"/>
            <c:spPr>
              <a:solidFill>
                <a:srgbClr val="00B050"/>
              </a:solidFill>
            </c:spPr>
          </c:dPt>
          <c:dPt>
            <c:idx val="2"/>
            <c:spPr>
              <a:solidFill>
                <a:schemeClr val="tx2">
                  <a:lumMod val="60000"/>
                  <a:lumOff val="40000"/>
                </a:schemeClr>
              </a:solidFill>
            </c:spPr>
          </c:dPt>
          <c:dPt>
            <c:idx val="3"/>
            <c:spPr>
              <a:solidFill>
                <a:srgbClr val="FF0000"/>
              </a:solidFill>
            </c:spPr>
          </c:dPt>
          <c:dPt>
            <c:idx val="4"/>
            <c:spPr>
              <a:solidFill>
                <a:srgbClr val="FFFF00"/>
              </a:solidFill>
            </c:spPr>
          </c:dPt>
          <c:dPt>
            <c:idx val="5"/>
            <c:spPr>
              <a:solidFill>
                <a:srgbClr val="7030A0"/>
              </a:solidFill>
            </c:spPr>
          </c:dPt>
          <c:dPt>
            <c:idx val="6"/>
            <c:spPr>
              <a:solidFill>
                <a:schemeClr val="bg1"/>
              </a:solidFill>
            </c:spPr>
          </c:dPt>
          <c:dPt>
            <c:idx val="7"/>
            <c:spPr>
              <a:solidFill>
                <a:schemeClr val="bg1">
                  <a:lumMod val="65000"/>
                </a:schemeClr>
              </a:solidFill>
            </c:spPr>
          </c:dPt>
          <c:dLbls>
            <c:dLbl>
              <c:idx val="0"/>
              <c:layout>
                <c:manualLayout>
                  <c:x val="-2.7471896201654144E-2"/>
                  <c:y val="0.1183803314344371"/>
                </c:manualLayout>
              </c:layout>
              <c:showCatName val="1"/>
              <c:showPercent val="1"/>
            </c:dLbl>
            <c:dLbl>
              <c:idx val="3"/>
              <c:layout>
                <c:manualLayout>
                  <c:x val="0.18148256821670877"/>
                  <c:y val="-0.16835930828422593"/>
                </c:manualLayout>
              </c:layout>
              <c:showCatName val="1"/>
              <c:showPercent val="1"/>
            </c:dLbl>
            <c:dLbl>
              <c:idx val="4"/>
              <c:layout>
                <c:manualLayout>
                  <c:x val="5.4460704204427467E-2"/>
                  <c:y val="-1.4531714024175629E-3"/>
                </c:manualLayout>
              </c:layout>
              <c:showCatName val="1"/>
              <c:showPercent val="1"/>
            </c:dLbl>
            <c:dLbl>
              <c:idx val="6"/>
              <c:layout>
                <c:manualLayout>
                  <c:x val="0.11191056306640916"/>
                  <c:y val="6.1864624169486328E-2"/>
                </c:manualLayout>
              </c:layout>
              <c:showCatName val="1"/>
              <c:showPercent val="1"/>
            </c:dLbl>
            <c:showCatName val="1"/>
            <c:showPercent val="1"/>
          </c:dLbls>
          <c:cat>
            <c:strRef>
              <c:f>Sheet1!$J$161:$J$168</c:f>
              <c:strCache>
                <c:ptCount val="8"/>
                <c:pt idx="0">
                  <c:v>MSC Steel Girder</c:v>
                </c:pt>
                <c:pt idx="1">
                  <c:v>MSSS Concrete Box Multiple</c:v>
                </c:pt>
                <c:pt idx="2">
                  <c:v>MSSS Concrete Girder</c:v>
                </c:pt>
                <c:pt idx="3">
                  <c:v>MSSS Concrete Slab</c:v>
                </c:pt>
                <c:pt idx="4">
                  <c:v>MSSS Steel Girder</c:v>
                </c:pt>
                <c:pt idx="5">
                  <c:v>SS Concrete Box Multiple</c:v>
                </c:pt>
                <c:pt idx="6">
                  <c:v>SS Concrete Girder</c:v>
                </c:pt>
                <c:pt idx="7">
                  <c:v>SS Concrete Slab</c:v>
                </c:pt>
              </c:strCache>
            </c:strRef>
          </c:cat>
          <c:val>
            <c:numRef>
              <c:f>Sheet1!$K$161:$K$168</c:f>
              <c:numCache>
                <c:formatCode>General</c:formatCode>
                <c:ptCount val="8"/>
                <c:pt idx="0">
                  <c:v>5</c:v>
                </c:pt>
                <c:pt idx="1">
                  <c:v>23</c:v>
                </c:pt>
                <c:pt idx="2">
                  <c:v>59</c:v>
                </c:pt>
                <c:pt idx="3">
                  <c:v>23</c:v>
                </c:pt>
                <c:pt idx="4">
                  <c:v>2</c:v>
                </c:pt>
                <c:pt idx="5">
                  <c:v>16</c:v>
                </c:pt>
                <c:pt idx="6">
                  <c:v>6</c:v>
                </c:pt>
                <c:pt idx="7">
                  <c:v>23</c:v>
                </c:pt>
              </c:numCache>
            </c:numRef>
          </c:val>
        </c:ser>
        <c:dLbls>
          <c:showCatName val="1"/>
          <c:showPercent val="1"/>
        </c:dLbls>
      </c:pie3DChart>
    </c:plotArea>
    <c:plotVisOnly val="1"/>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chart>
    <c:autoTitleDeleted val="1"/>
    <c:view3D>
      <c:rotX val="75"/>
      <c:perspective val="30"/>
    </c:view3D>
    <c:plotArea>
      <c:layout/>
      <c:pie3DChart>
        <c:varyColors val="1"/>
        <c:ser>
          <c:idx val="0"/>
          <c:order val="0"/>
          <c:tx>
            <c:v>Differential Water Height</c:v>
          </c:tx>
          <c:dPt>
            <c:idx val="0"/>
            <c:spPr>
              <a:solidFill>
                <a:srgbClr val="FF0000"/>
              </a:solidFill>
            </c:spPr>
          </c:dPt>
          <c:dPt>
            <c:idx val="1"/>
            <c:spPr>
              <a:solidFill>
                <a:srgbClr val="FF75F8"/>
              </a:solidFill>
            </c:spPr>
          </c:dPt>
          <c:dPt>
            <c:idx val="2"/>
            <c:spPr>
              <a:solidFill>
                <a:srgbClr val="FFFF00"/>
              </a:solidFill>
            </c:spPr>
          </c:dPt>
          <c:dPt>
            <c:idx val="3"/>
            <c:spPr>
              <a:solidFill>
                <a:srgbClr val="00B050"/>
              </a:solidFill>
            </c:spPr>
          </c:dPt>
          <c:dLbls>
            <c:dLbl>
              <c:idx val="3"/>
              <c:layout>
                <c:manualLayout>
                  <c:x val="3.8617961669885605E-2"/>
                  <c:y val="0.1494212391926322"/>
                </c:manualLayout>
              </c:layout>
              <c:showCatName val="1"/>
              <c:showPercent val="1"/>
            </c:dLbl>
            <c:showCatName val="1"/>
            <c:showPercent val="1"/>
          </c:dLbls>
          <c:cat>
            <c:strRef>
              <c:f>Sheet1!$E$141:$E$144</c:f>
              <c:strCache>
                <c:ptCount val="4"/>
                <c:pt idx="0">
                  <c:v>0-5 ft</c:v>
                </c:pt>
                <c:pt idx="1">
                  <c:v>5-15 ft</c:v>
                </c:pt>
                <c:pt idx="2">
                  <c:v>15-30 ft</c:v>
                </c:pt>
                <c:pt idx="3">
                  <c:v>30-65 ft</c:v>
                </c:pt>
              </c:strCache>
            </c:strRef>
          </c:cat>
          <c:val>
            <c:numRef>
              <c:f>Sheet1!$F$141:$F$144</c:f>
              <c:numCache>
                <c:formatCode>General</c:formatCode>
                <c:ptCount val="4"/>
                <c:pt idx="0">
                  <c:v>24</c:v>
                </c:pt>
                <c:pt idx="1">
                  <c:v>68</c:v>
                </c:pt>
                <c:pt idx="2">
                  <c:v>38</c:v>
                </c:pt>
                <c:pt idx="3">
                  <c:v>6</c:v>
                </c:pt>
              </c:numCache>
            </c:numRef>
          </c:val>
        </c:ser>
        <c:dLbls>
          <c:showCatName val="1"/>
          <c:showPercent val="1"/>
        </c:dLbls>
      </c:pie3DChart>
    </c:plotArea>
    <c:plotVisOnly val="1"/>
  </c:chart>
  <c:txPr>
    <a:bodyPr/>
    <a:lstStyle/>
    <a:p>
      <a:pPr>
        <a:defRPr sz="1800"/>
      </a:pPr>
      <a:endParaRPr lang="en-US"/>
    </a:p>
  </c:txPr>
  <c:externalData r:id="rId1"/>
</c:chartSpace>
</file>

<file path=ppt/drawings/drawing1.xml><?xml version="1.0" encoding="utf-8"?>
<c:userShapes xmlns:c="http://schemas.openxmlformats.org/drawingml/2006/chart">
  <cdr:relSizeAnchor xmlns:cdr="http://schemas.openxmlformats.org/drawingml/2006/chartDrawing">
    <cdr:from>
      <cdr:x>0.03061</cdr:x>
      <cdr:y>0.95088</cdr:y>
    </cdr:from>
    <cdr:to>
      <cdr:x>0.78571</cdr:x>
      <cdr:y>1</cdr:y>
    </cdr:to>
    <cdr:sp macro="" textlink="">
      <cdr:nvSpPr>
        <cdr:cNvPr id="2" name="TextBox 4"/>
        <cdr:cNvSpPr txBox="1"/>
      </cdr:nvSpPr>
      <cdr:spPr>
        <a:xfrm xmlns:a="http://schemas.openxmlformats.org/drawingml/2006/main">
          <a:off x="228600" y="5438001"/>
          <a:ext cx="5638800" cy="27699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ysClr val="windowText" lastClr="000000"/>
              </a:solidFill>
              <a:latin typeface="Calibri"/>
            </a:defRPr>
          </a:lvl1pPr>
          <a:lvl2pPr marL="457200" algn="l" defTabSz="914400" rtl="0" eaLnBrk="1" latinLnBrk="0" hangingPunct="1">
            <a:defRPr sz="1800" kern="1200">
              <a:solidFill>
                <a:sysClr val="windowText" lastClr="000000"/>
              </a:solidFill>
              <a:latin typeface="Calibri"/>
            </a:defRPr>
          </a:lvl2pPr>
          <a:lvl3pPr marL="914400" algn="l" defTabSz="914400" rtl="0" eaLnBrk="1" latinLnBrk="0" hangingPunct="1">
            <a:defRPr sz="1800" kern="1200">
              <a:solidFill>
                <a:sysClr val="windowText" lastClr="000000"/>
              </a:solidFill>
              <a:latin typeface="Calibri"/>
            </a:defRPr>
          </a:lvl3pPr>
          <a:lvl4pPr marL="1371600" algn="l" defTabSz="914400" rtl="0" eaLnBrk="1" latinLnBrk="0" hangingPunct="1">
            <a:defRPr sz="1800" kern="1200">
              <a:solidFill>
                <a:sysClr val="windowText" lastClr="000000"/>
              </a:solidFill>
              <a:latin typeface="Calibri"/>
            </a:defRPr>
          </a:lvl4pPr>
          <a:lvl5pPr marL="1828800" algn="l" defTabSz="914400" rtl="0" eaLnBrk="1" latinLnBrk="0" hangingPunct="1">
            <a:defRPr sz="1800" kern="1200">
              <a:solidFill>
                <a:sysClr val="windowText" lastClr="000000"/>
              </a:solidFill>
              <a:latin typeface="Calibri"/>
            </a:defRPr>
          </a:lvl5pPr>
          <a:lvl6pPr marL="2286000" algn="l" defTabSz="914400" rtl="0" eaLnBrk="1" latinLnBrk="0" hangingPunct="1">
            <a:defRPr sz="1800" kern="1200">
              <a:solidFill>
                <a:sysClr val="windowText" lastClr="000000"/>
              </a:solidFill>
              <a:latin typeface="Calibri"/>
            </a:defRPr>
          </a:lvl6pPr>
          <a:lvl7pPr marL="2743200" algn="l" defTabSz="914400" rtl="0" eaLnBrk="1" latinLnBrk="0" hangingPunct="1">
            <a:defRPr sz="1800" kern="1200">
              <a:solidFill>
                <a:sysClr val="windowText" lastClr="000000"/>
              </a:solidFill>
              <a:latin typeface="Calibri"/>
            </a:defRPr>
          </a:lvl7pPr>
          <a:lvl8pPr marL="3200400" algn="l" defTabSz="914400" rtl="0" eaLnBrk="1" latinLnBrk="0" hangingPunct="1">
            <a:defRPr sz="1800" kern="1200">
              <a:solidFill>
                <a:sysClr val="windowText" lastClr="000000"/>
              </a:solidFill>
              <a:latin typeface="Calibri"/>
            </a:defRPr>
          </a:lvl8pPr>
          <a:lvl9pPr marL="3657600" algn="l" defTabSz="914400" rtl="0" eaLnBrk="1" latinLnBrk="0" hangingPunct="1">
            <a:defRPr sz="1800" kern="1200">
              <a:solidFill>
                <a:sysClr val="windowText" lastClr="000000"/>
              </a:solidFill>
              <a:latin typeface="Calibri"/>
            </a:defRPr>
          </a:lvl9pPr>
        </a:lstStyle>
        <a:p xmlns:a="http://schemas.openxmlformats.org/drawingml/2006/main">
          <a:r>
            <a:rPr lang="en-US" sz="1200" dirty="0" smtClean="0"/>
            <a:t>Sources: ORCA Study, Merrill, </a:t>
          </a:r>
          <a:r>
            <a:rPr lang="en-US" sz="1200" dirty="0" err="1" smtClean="0"/>
            <a:t>Jarosz</a:t>
          </a:r>
          <a:endParaRPr lang="en-US" sz="12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9B531A-FA12-4A03-BABF-C7A34A9B2BFE}" type="datetimeFigureOut">
              <a:rPr lang="en-US" smtClean="0"/>
              <a:pPr/>
              <a:t>9/13/2010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2613E2-3F8D-4997-B54A-FE3C1B84659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D2613E2-3F8D-4997-B54A-FE3C1B846596}"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45867-7777-47B3-A70F-ECFE5FC48AA1}"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 Included</a:t>
            </a:r>
            <a:r>
              <a:rPr lang="en-US" dirty="0" smtClean="0">
                <a:sym typeface="Wingdings" pitchFamily="2" charset="2"/>
              </a:rPr>
              <a:t>: (about 11%)</a:t>
            </a:r>
            <a:endParaRPr lang="en-US" dirty="0" smtClean="0"/>
          </a:p>
          <a:p>
            <a:pPr lvl="1"/>
            <a:r>
              <a:rPr lang="en-US" dirty="0" smtClean="0"/>
              <a:t>Timber Bridges</a:t>
            </a:r>
          </a:p>
          <a:p>
            <a:pPr lvl="1"/>
            <a:r>
              <a:rPr lang="en-US" dirty="0" smtClean="0"/>
              <a:t>Curved Bridges</a:t>
            </a:r>
          </a:p>
          <a:p>
            <a:pPr lvl="1"/>
            <a:r>
              <a:rPr lang="en-US" dirty="0" smtClean="0"/>
              <a:t>Movable Spans</a:t>
            </a:r>
          </a:p>
          <a:p>
            <a:pPr lvl="1"/>
            <a:r>
              <a:rPr lang="en-US" dirty="0" smtClean="0"/>
              <a:t>Cable Stayed Spans</a:t>
            </a:r>
          </a:p>
          <a:p>
            <a:pPr lvl="1"/>
            <a:r>
              <a:rPr lang="en-US" dirty="0" smtClean="0"/>
              <a:t>T-Beam Bridges</a:t>
            </a:r>
          </a:p>
          <a:p>
            <a:pPr lvl="1"/>
            <a:r>
              <a:rPr lang="en-US" dirty="0" smtClean="0"/>
              <a:t>Steel Plate Girder Bridges</a:t>
            </a:r>
          </a:p>
          <a:p>
            <a:pPr lvl="1"/>
            <a:r>
              <a:rPr lang="en-US" dirty="0" smtClean="0"/>
              <a:t>Concrete Continuous Bridges</a:t>
            </a:r>
          </a:p>
          <a:p>
            <a:endParaRPr lang="en-US" dirty="0"/>
          </a:p>
        </p:txBody>
      </p:sp>
      <p:sp>
        <p:nvSpPr>
          <p:cNvPr id="4" name="Slide Number Placeholder 3"/>
          <p:cNvSpPr>
            <a:spLocks noGrp="1"/>
          </p:cNvSpPr>
          <p:nvPr>
            <p:ph type="sldNum" sz="quarter" idx="10"/>
          </p:nvPr>
        </p:nvSpPr>
        <p:spPr/>
        <p:txBody>
          <a:bodyPr/>
          <a:lstStyle/>
          <a:p>
            <a:fld id="{1D2613E2-3F8D-4997-B54A-FE3C1B846596}"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D2613E2-3F8D-4997-B54A-FE3C1B846596}"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D2613E2-3F8D-4997-B54A-FE3C1B846596}" type="slidenum">
              <a:rPr lang="en-US" smtClean="0"/>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D2613E2-3F8D-4997-B54A-FE3C1B846596}" type="slidenum">
              <a:rPr lang="en-US" smtClean="0"/>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D2613E2-3F8D-4997-B54A-FE3C1B846596}" type="slidenum">
              <a:rPr lang="en-US" smtClean="0"/>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the picture of</a:t>
            </a:r>
            <a:r>
              <a:rPr lang="en-US" baseline="0" dirty="0" smtClean="0"/>
              <a:t> probability of failure with surge from Ike. This is using Matt’s estimates. The new data looks nice as well, but the contours as not as noticeable. If we finish the probability of failure runs with the new data I can also get you pictures of those.</a:t>
            </a:r>
            <a:endParaRPr lang="en-US" dirty="0"/>
          </a:p>
        </p:txBody>
      </p:sp>
      <p:sp>
        <p:nvSpPr>
          <p:cNvPr id="4" name="Slide Number Placeholder 3"/>
          <p:cNvSpPr>
            <a:spLocks noGrp="1"/>
          </p:cNvSpPr>
          <p:nvPr>
            <p:ph type="sldNum" sz="quarter" idx="10"/>
          </p:nvPr>
        </p:nvSpPr>
        <p:spPr/>
        <p:txBody>
          <a:bodyPr/>
          <a:lstStyle/>
          <a:p>
            <a:fld id="{83E56EFF-AFD6-4513-8335-4CABC4B4557D}" type="slidenum">
              <a:rPr lang="en-US" smtClean="0"/>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Yellow squares</a:t>
            </a:r>
            <a:r>
              <a:rPr lang="en-US" baseline="0" dirty="0" smtClean="0"/>
              <a:t> indicate regions I’d like you to check for comparison to our predictions.</a:t>
            </a:r>
            <a:endParaRPr lang="en-US" dirty="0"/>
          </a:p>
        </p:txBody>
      </p:sp>
      <p:sp>
        <p:nvSpPr>
          <p:cNvPr id="4" name="Slide Number Placeholder 3"/>
          <p:cNvSpPr>
            <a:spLocks noGrp="1"/>
          </p:cNvSpPr>
          <p:nvPr>
            <p:ph type="sldNum" sz="quarter" idx="10"/>
          </p:nvPr>
        </p:nvSpPr>
        <p:spPr/>
        <p:txBody>
          <a:bodyPr/>
          <a:lstStyle/>
          <a:p>
            <a:fld id="{A0245867-7777-47B3-A70F-ECFE5FC48AA1}" type="slidenum">
              <a:rPr lang="en-US" smtClean="0"/>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E56EFF-AFD6-4513-8335-4CABC4B4557D}" type="slidenum">
              <a:rPr lang="en-US" smtClean="0"/>
              <a:pPr/>
              <a:t>22</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lgn="r" rtl="0"/>
            <a:fld id="{1D2613E2-3F8D-4997-B54A-FE3C1B846596}" type="slidenum">
              <a:rPr lang="en-US" sz="1200" kern="1200">
                <a:solidFill>
                  <a:prstClr val="black"/>
                </a:solidFill>
                <a:latin typeface="Calibri"/>
                <a:ea typeface="+mn-ea"/>
                <a:cs typeface="+mn-cs"/>
              </a:rPr>
              <a:pPr algn="r" rtl="0"/>
              <a:t>25</a:t>
            </a:fld>
            <a:endParaRPr lang="en-US" sz="1200" kern="1200">
              <a:solidFill>
                <a:prstClr val="black"/>
              </a:solidFill>
              <a:latin typeface="Calibri"/>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E95B0E-544E-4519-A69F-5BC6A9073951}" type="slidenum">
              <a:rPr lang="en-US"/>
              <a:pPr/>
              <a:t>2</a:t>
            </a:fld>
            <a:endParaRPr lang="en-US"/>
          </a:p>
        </p:txBody>
      </p:sp>
      <p:sp>
        <p:nvSpPr>
          <p:cNvPr id="413698" name="Rectangle 2"/>
          <p:cNvSpPr>
            <a:spLocks noGrp="1" noRot="1" noChangeAspect="1" noChangeArrowheads="1" noTextEdit="1"/>
          </p:cNvSpPr>
          <p:nvPr>
            <p:ph type="sldImg"/>
          </p:nvPr>
        </p:nvSpPr>
        <p:spPr>
          <a:ln/>
        </p:spPr>
      </p:sp>
      <p:sp>
        <p:nvSpPr>
          <p:cNvPr id="413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D2613E2-3F8D-4997-B54A-FE3C1B846596}" type="slidenum">
              <a:rPr lang="en-US" smtClean="0"/>
              <a:pPr/>
              <a:t>27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D2613E2-3F8D-4997-B54A-FE3C1B846596}"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45867-7777-47B3-A70F-ECFE5FC48AA1}"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45867-7777-47B3-A70F-ECFE5FC48AA1}"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45867-7777-47B3-A70F-ECFE5FC48AA1}"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45867-7777-47B3-A70F-ECFE5FC48AA1}"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45867-7777-47B3-A70F-ECFE5FC48AA1}"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0245867-7777-47B3-A70F-ECFE5FC48AA1}"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FB4EF5CC-23BD-4808-A15A-773F2DC15C8A}" type="datetimeFigureOut">
              <a:rPr lang="en-US" smtClean="0"/>
              <a:pPr/>
              <a:t>9/13/2010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20DB209-2A11-4868-92E1-0B54CF1C866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B4EF5CC-23BD-4808-A15A-773F2DC15C8A}" type="datetimeFigureOut">
              <a:rPr lang="en-US" smtClean="0"/>
              <a:pPr/>
              <a:t>9/13/2010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0DB209-2A11-4868-92E1-0B54CF1C866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B4EF5CC-23BD-4808-A15A-773F2DC15C8A}" type="datetimeFigureOut">
              <a:rPr lang="en-US" smtClean="0"/>
              <a:pPr/>
              <a:t>9/13/2010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0DB209-2A11-4868-92E1-0B54CF1C866E}"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543800" cy="1041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24000"/>
            <a:ext cx="4038600" cy="460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524000"/>
            <a:ext cx="4038600" cy="22272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03663"/>
            <a:ext cx="4038600" cy="22272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8400"/>
            <a:ext cx="2133600" cy="457200"/>
          </a:xfrm>
        </p:spPr>
        <p:txBody>
          <a:bodyPr/>
          <a:lstStyle>
            <a:lvl1pPr>
              <a:defRPr/>
            </a:lvl1pPr>
          </a:lstStyle>
          <a:p>
            <a:endParaRPr lang="en-US" alt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US" altLang="en-US"/>
          </a:p>
        </p:txBody>
      </p:sp>
      <p:sp>
        <p:nvSpPr>
          <p:cNvPr id="8" name="Slide Number Placeholder 7"/>
          <p:cNvSpPr>
            <a:spLocks noGrp="1"/>
          </p:cNvSpPr>
          <p:nvPr>
            <p:ph type="sldNum" sz="quarter" idx="12"/>
          </p:nvPr>
        </p:nvSpPr>
        <p:spPr>
          <a:xfrm>
            <a:off x="6553200" y="6248400"/>
            <a:ext cx="2133600" cy="457200"/>
          </a:xfrm>
        </p:spPr>
        <p:txBody>
          <a:bodyPr/>
          <a:lstStyle>
            <a:lvl1pPr>
              <a:defRPr/>
            </a:lvl1pPr>
          </a:lstStyle>
          <a:p>
            <a:fld id="{8AAB1E72-2130-4D0C-8055-EAD6841AFB93}" type="slidenum">
              <a:rPr lang="en-US" altLang="en-US"/>
              <a:pPr/>
              <a:t>‹#›</a:t>
            </a:fld>
            <a:endParaRPr lang="en-US"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B4EF5CC-23BD-4808-A15A-773F2DC15C8A}" type="datetimeFigureOut">
              <a:rPr lang="en-US" smtClean="0"/>
              <a:pPr/>
              <a:t>9/13/2010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0DB209-2A11-4868-92E1-0B54CF1C866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B4EF5CC-23BD-4808-A15A-773F2DC15C8A}" type="datetimeFigureOut">
              <a:rPr lang="en-US" smtClean="0"/>
              <a:pPr/>
              <a:t>9/13/2010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0DB209-2A11-4868-92E1-0B54CF1C866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B4EF5CC-23BD-4808-A15A-773F2DC15C8A}" type="datetimeFigureOut">
              <a:rPr lang="en-US" smtClean="0"/>
              <a:pPr/>
              <a:t>9/13/2010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0DB209-2A11-4868-92E1-0B54CF1C866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B4EF5CC-23BD-4808-A15A-773F2DC15C8A}" type="datetimeFigureOut">
              <a:rPr lang="en-US" smtClean="0"/>
              <a:pPr/>
              <a:t>9/13/2010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0DB209-2A11-4868-92E1-0B54CF1C866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B4EF5CC-23BD-4808-A15A-773F2DC15C8A}" type="datetimeFigureOut">
              <a:rPr lang="en-US" smtClean="0"/>
              <a:pPr/>
              <a:t>9/13/2010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0DB209-2A11-4868-92E1-0B54CF1C866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4EF5CC-23BD-4808-A15A-773F2DC15C8A}" type="datetimeFigureOut">
              <a:rPr lang="en-US" smtClean="0"/>
              <a:pPr/>
              <a:t>9/13/2010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0DB209-2A11-4868-92E1-0B54CF1C866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B4EF5CC-23BD-4808-A15A-773F2DC15C8A}" type="datetimeFigureOut">
              <a:rPr lang="en-US" smtClean="0"/>
              <a:pPr/>
              <a:t>9/13/2010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0DB209-2A11-4868-92E1-0B54CF1C866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B4EF5CC-23BD-4808-A15A-773F2DC15C8A}" type="datetimeFigureOut">
              <a:rPr lang="en-US" smtClean="0"/>
              <a:pPr/>
              <a:t>9/13/2010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520DB209-2A11-4868-92E1-0B54CF1C866E}"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B4EF5CC-23BD-4808-A15A-773F2DC15C8A}" type="datetimeFigureOut">
              <a:rPr lang="en-US" smtClean="0"/>
              <a:pPr/>
              <a:t>9/13/2010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20DB209-2A11-4868-92E1-0B54CF1C866E}"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chart" Target="../charts/chart5.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371600"/>
            <a:ext cx="8610600" cy="2057400"/>
          </a:xfrm>
        </p:spPr>
        <p:txBody>
          <a:bodyPr>
            <a:noAutofit/>
          </a:bodyPr>
          <a:lstStyle/>
          <a:p>
            <a:pPr algn="ctr"/>
            <a:r>
              <a:rPr lang="en-US" sz="5400" dirty="0" smtClean="0"/>
              <a:t>Effect of Severe Storms on Galveston Area Bridge Infrastructure</a:t>
            </a:r>
            <a:endParaRPr lang="en-US" sz="5400" dirty="0"/>
          </a:p>
        </p:txBody>
      </p:sp>
      <p:sp>
        <p:nvSpPr>
          <p:cNvPr id="3" name="Subtitle 2"/>
          <p:cNvSpPr>
            <a:spLocks noGrp="1"/>
          </p:cNvSpPr>
          <p:nvPr>
            <p:ph type="subTitle" idx="1"/>
          </p:nvPr>
        </p:nvSpPr>
        <p:spPr>
          <a:xfrm>
            <a:off x="304800" y="3810000"/>
            <a:ext cx="8458200" cy="1981200"/>
          </a:xfrm>
        </p:spPr>
        <p:txBody>
          <a:bodyPr>
            <a:normAutofit fontScale="85000" lnSpcReduction="20000"/>
          </a:bodyPr>
          <a:lstStyle/>
          <a:p>
            <a:pPr algn="ctr"/>
            <a:r>
              <a:rPr lang="en-US" sz="3800" b="1" dirty="0" smtClean="0"/>
              <a:t>Dr. Jamie E. Padgett</a:t>
            </a:r>
          </a:p>
          <a:p>
            <a:pPr algn="ctr"/>
            <a:r>
              <a:rPr lang="en-US" b="1" dirty="0" smtClean="0"/>
              <a:t>Assistant Professor</a:t>
            </a:r>
          </a:p>
          <a:p>
            <a:pPr algn="ctr"/>
            <a:endParaRPr lang="en-US" sz="1300" b="1" dirty="0" smtClean="0"/>
          </a:p>
          <a:p>
            <a:pPr algn="l"/>
            <a:r>
              <a:rPr lang="en-US" sz="3500" b="1" dirty="0" smtClean="0"/>
              <a:t>	</a:t>
            </a:r>
            <a:r>
              <a:rPr lang="en-US" sz="3500" b="1" dirty="0" err="1" smtClean="0"/>
              <a:t>Navid</a:t>
            </a:r>
            <a:r>
              <a:rPr lang="en-US" sz="3500" b="1" dirty="0" smtClean="0"/>
              <a:t> </a:t>
            </a:r>
            <a:r>
              <a:rPr lang="en-US" sz="3500" b="1" dirty="0" err="1" smtClean="0"/>
              <a:t>Ataei</a:t>
            </a:r>
            <a:r>
              <a:rPr lang="en-US" b="1" dirty="0" smtClean="0"/>
              <a:t>, </a:t>
            </a:r>
            <a:r>
              <a:rPr lang="en-US" b="1" dirty="0" err="1" smtClean="0"/>
              <a:t>GRA</a:t>
            </a:r>
            <a:r>
              <a:rPr lang="en-US" b="1" dirty="0" smtClean="0"/>
              <a:t>	</a:t>
            </a:r>
            <a:r>
              <a:rPr lang="en-US" sz="3500" b="1" dirty="0" err="1" smtClean="0"/>
              <a:t>Candase</a:t>
            </a:r>
            <a:r>
              <a:rPr lang="en-US" sz="3500" b="1" dirty="0" smtClean="0"/>
              <a:t> Arnold</a:t>
            </a:r>
            <a:r>
              <a:rPr lang="en-US" b="1" dirty="0" smtClean="0"/>
              <a:t>, </a:t>
            </a:r>
            <a:r>
              <a:rPr lang="en-US" b="1" dirty="0" err="1" smtClean="0"/>
              <a:t>GRA</a:t>
            </a:r>
            <a:endParaRPr lang="en-US" b="1" dirty="0" smtClean="0"/>
          </a:p>
          <a:p>
            <a:pPr algn="l"/>
            <a:r>
              <a:rPr lang="en-US" sz="3500" b="1" dirty="0" smtClean="0"/>
              <a:t>	Matt Stearns</a:t>
            </a:r>
            <a:r>
              <a:rPr lang="en-US" b="1" dirty="0" smtClean="0"/>
              <a:t>, </a:t>
            </a:r>
            <a:r>
              <a:rPr lang="en-US" b="1" dirty="0" err="1" smtClean="0"/>
              <a:t>URA</a:t>
            </a:r>
            <a:r>
              <a:rPr lang="en-US" b="1" dirty="0" smtClean="0"/>
              <a:t>	</a:t>
            </a:r>
            <a:r>
              <a:rPr lang="en-US" sz="3500" b="1" dirty="0" smtClean="0"/>
              <a:t>Ben Berryhill</a:t>
            </a:r>
            <a:r>
              <a:rPr lang="en-US" b="1" dirty="0" smtClean="0"/>
              <a:t>, </a:t>
            </a:r>
            <a:r>
              <a:rPr lang="en-US" b="1" dirty="0" err="1" smtClean="0"/>
              <a:t>URA</a:t>
            </a:r>
            <a:endParaRPr lang="en-US" b="1" dirty="0" smtClean="0"/>
          </a:p>
          <a:p>
            <a:pPr algn="ctr"/>
            <a:endParaRPr lang="en-US" b="1" dirty="0"/>
          </a:p>
        </p:txBody>
      </p:sp>
      <p:pic>
        <p:nvPicPr>
          <p:cNvPr id="7" name="Picture 7" descr="RicePP-1"/>
          <p:cNvPicPr>
            <a:picLocks noChangeAspect="1" noChangeArrowheads="1"/>
          </p:cNvPicPr>
          <p:nvPr/>
        </p:nvPicPr>
        <p:blipFill>
          <a:blip r:embed="rId3" cstate="email"/>
          <a:srcRect/>
          <a:stretch>
            <a:fillRect/>
          </a:stretch>
        </p:blipFill>
        <p:spPr bwMode="auto">
          <a:xfrm>
            <a:off x="0" y="6324600"/>
            <a:ext cx="9145588" cy="609600"/>
          </a:xfrm>
          <a:prstGeom prst="rect">
            <a:avLst/>
          </a:prstGeom>
          <a:noFill/>
        </p:spPr>
      </p:pic>
      <p:sp>
        <p:nvSpPr>
          <p:cNvPr id="8" name="TextBox 7"/>
          <p:cNvSpPr txBox="1"/>
          <p:nvPr/>
        </p:nvSpPr>
        <p:spPr>
          <a:xfrm>
            <a:off x="3657600" y="6396335"/>
            <a:ext cx="5562600" cy="461665"/>
          </a:xfrm>
          <a:prstGeom prst="rect">
            <a:avLst/>
          </a:prstGeom>
          <a:noFill/>
        </p:spPr>
        <p:txBody>
          <a:bodyPr wrap="square" rtlCol="0">
            <a:spAutoFit/>
          </a:bodyPr>
          <a:lstStyle/>
          <a:p>
            <a:r>
              <a:rPr lang="en-US" sz="2400" dirty="0" err="1" smtClean="0"/>
              <a:t>SSPEED</a:t>
            </a:r>
            <a:r>
              <a:rPr lang="en-US" sz="2400" dirty="0" smtClean="0"/>
              <a:t> Conference, September 13, 2010</a:t>
            </a:r>
            <a:endParaRPr 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Content Placeholder 3" descr="zoomeddamaged_bridges_with_topo_surge18max.jpg"/>
          <p:cNvPicPr>
            <a:picLocks noGrp="1" noChangeAspect="1"/>
          </p:cNvPicPr>
          <p:nvPr>
            <p:ph idx="1"/>
          </p:nvPr>
        </p:nvPicPr>
        <p:blipFill>
          <a:blip r:embed="rId3" cstate="email"/>
          <a:stretch>
            <a:fillRect/>
          </a:stretch>
        </p:blipFill>
        <p:spPr>
          <a:xfrm>
            <a:off x="0" y="-207818"/>
            <a:ext cx="9144000" cy="7065818"/>
          </a:xfrm>
        </p:spPr>
      </p:pic>
      <p:sp>
        <p:nvSpPr>
          <p:cNvPr id="2" name="Title 1"/>
          <p:cNvSpPr>
            <a:spLocks noGrp="1"/>
          </p:cNvSpPr>
          <p:nvPr>
            <p:ph type="title"/>
          </p:nvPr>
        </p:nvSpPr>
        <p:spPr>
          <a:xfrm>
            <a:off x="152400" y="-476310"/>
            <a:ext cx="9144000" cy="1143000"/>
          </a:xfrm>
          <a:ln>
            <a:noFill/>
          </a:ln>
        </p:spPr>
        <p:txBody>
          <a:bodyPr>
            <a:normAutofit fontScale="90000"/>
          </a:bodyPr>
          <a:lstStyle/>
          <a:p>
            <a:r>
              <a:rPr lang="en-US" dirty="0" smtClean="0">
                <a:solidFill>
                  <a:schemeClr val="tx1"/>
                </a:solidFill>
              </a:rPr>
              <a:t>Ike Bridge Damage vs. Surge Elevation</a:t>
            </a:r>
            <a:endParaRPr lang="en-US" dirty="0">
              <a:solidFill>
                <a:schemeClr val="tx1"/>
              </a:solidFill>
            </a:endParaRPr>
          </a:p>
        </p:txBody>
      </p:sp>
      <p:sp>
        <p:nvSpPr>
          <p:cNvPr id="5" name="TextBox 4"/>
          <p:cNvSpPr txBox="1"/>
          <p:nvPr/>
        </p:nvSpPr>
        <p:spPr>
          <a:xfrm>
            <a:off x="2057400" y="6519446"/>
            <a:ext cx="5370766" cy="338554"/>
          </a:xfrm>
          <a:prstGeom prst="rect">
            <a:avLst/>
          </a:prstGeom>
          <a:noFill/>
        </p:spPr>
        <p:txBody>
          <a:bodyPr wrap="none" rtlCol="0">
            <a:spAutoFit/>
          </a:bodyPr>
          <a:lstStyle/>
          <a:p>
            <a:r>
              <a:rPr lang="en-US" sz="1600" dirty="0" smtClean="0"/>
              <a:t>Storm surge data courtesy of Dawson and Proft, UT Austin </a:t>
            </a:r>
            <a:endParaRPr lang="en-US" sz="1600" dirty="0"/>
          </a:p>
        </p:txBody>
      </p:sp>
      <p:sp>
        <p:nvSpPr>
          <p:cNvPr id="6" name="TextBox 5"/>
          <p:cNvSpPr txBox="1"/>
          <p:nvPr/>
        </p:nvSpPr>
        <p:spPr>
          <a:xfrm>
            <a:off x="1600200" y="590490"/>
            <a:ext cx="5943600" cy="400110"/>
          </a:xfrm>
          <a:prstGeom prst="rect">
            <a:avLst/>
          </a:prstGeom>
          <a:noFill/>
        </p:spPr>
        <p:txBody>
          <a:bodyPr wrap="square" rtlCol="0">
            <a:spAutoFit/>
          </a:bodyPr>
          <a:lstStyle/>
          <a:p>
            <a:pPr algn="ctr"/>
            <a:r>
              <a:rPr lang="en-US" sz="2000" b="1" dirty="0" smtClean="0"/>
              <a:t>Including major and rural structures</a:t>
            </a:r>
            <a:endParaRPr lang="en-US" sz="2000" b="1" dirty="0"/>
          </a:p>
        </p:txBody>
      </p:sp>
      <p:sp>
        <p:nvSpPr>
          <p:cNvPr id="7" name="Oval 6"/>
          <p:cNvSpPr/>
          <p:nvPr/>
        </p:nvSpPr>
        <p:spPr>
          <a:xfrm>
            <a:off x="5562600" y="2819400"/>
            <a:ext cx="4572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rot="16200000" flipV="1">
            <a:off x="5677694" y="3466306"/>
            <a:ext cx="532606" cy="15319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105400" y="3733800"/>
            <a:ext cx="2438400" cy="369332"/>
          </a:xfrm>
          <a:prstGeom prst="rect">
            <a:avLst/>
          </a:prstGeom>
          <a:noFill/>
        </p:spPr>
        <p:txBody>
          <a:bodyPr wrap="square" rtlCol="0">
            <a:spAutoFit/>
          </a:bodyPr>
          <a:lstStyle/>
          <a:p>
            <a:r>
              <a:rPr lang="en-US" dirty="0" smtClean="0"/>
              <a:t>Rollover Pass Bridge</a:t>
            </a:r>
            <a:endParaRPr lang="en-US" dirty="0"/>
          </a:p>
        </p:txBody>
      </p:sp>
      <p:sp>
        <p:nvSpPr>
          <p:cNvPr id="12" name="Oval 11"/>
          <p:cNvSpPr/>
          <p:nvPr/>
        </p:nvSpPr>
        <p:spPr>
          <a:xfrm>
            <a:off x="4343400" y="3352800"/>
            <a:ext cx="4572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p:nvPr/>
        </p:nvCxnSpPr>
        <p:spPr>
          <a:xfrm rot="16200000" flipV="1">
            <a:off x="4458494" y="3999706"/>
            <a:ext cx="532606" cy="15319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962400" y="4267200"/>
            <a:ext cx="2819400" cy="369332"/>
          </a:xfrm>
          <a:prstGeom prst="rect">
            <a:avLst/>
          </a:prstGeom>
          <a:noFill/>
        </p:spPr>
        <p:txBody>
          <a:bodyPr wrap="square" rtlCol="0">
            <a:spAutoFit/>
          </a:bodyPr>
          <a:lstStyle/>
          <a:p>
            <a:r>
              <a:rPr lang="en-US" dirty="0" smtClean="0"/>
              <a:t>Frenchtown Road Bridge</a:t>
            </a:r>
            <a:endParaRPr lang="en-US" dirty="0"/>
          </a:p>
        </p:txBody>
      </p:sp>
      <p:sp>
        <p:nvSpPr>
          <p:cNvPr id="15" name="Oval 14"/>
          <p:cNvSpPr/>
          <p:nvPr/>
        </p:nvSpPr>
        <p:spPr>
          <a:xfrm>
            <a:off x="7162800" y="914400"/>
            <a:ext cx="4572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p:cNvCxnSpPr/>
          <p:nvPr/>
        </p:nvCxnSpPr>
        <p:spPr>
          <a:xfrm>
            <a:off x="6553200" y="1143000"/>
            <a:ext cx="609600"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267200" y="990600"/>
            <a:ext cx="2438400" cy="369332"/>
          </a:xfrm>
          <a:prstGeom prst="rect">
            <a:avLst/>
          </a:prstGeom>
          <a:noFill/>
        </p:spPr>
        <p:txBody>
          <a:bodyPr wrap="square" rtlCol="0">
            <a:spAutoFit/>
          </a:bodyPr>
          <a:lstStyle/>
          <a:p>
            <a:r>
              <a:rPr lang="en-US" dirty="0" smtClean="0"/>
              <a:t>Humble Camp Bridge</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2" grpId="0" animBg="1"/>
      <p:bldP spid="14" grpId="0"/>
      <p:bldP spid="15" grpId="0" animBg="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Matthew\Documents\Research\Endowment Report\Orca Bridges\2252-GLV-T05\100_2361.JPG"/>
          <p:cNvPicPr>
            <a:picLocks noChangeAspect="1" noChangeArrowheads="1"/>
          </p:cNvPicPr>
          <p:nvPr/>
        </p:nvPicPr>
        <p:blipFill>
          <a:blip r:embed="rId3" cstate="email"/>
          <a:srcRect/>
          <a:stretch>
            <a:fillRect/>
          </a:stretch>
        </p:blipFill>
        <p:spPr bwMode="auto">
          <a:xfrm>
            <a:off x="5029200" y="3981450"/>
            <a:ext cx="3733800" cy="2800350"/>
          </a:xfrm>
          <a:prstGeom prst="rect">
            <a:avLst/>
          </a:prstGeom>
          <a:noFill/>
        </p:spPr>
      </p:pic>
      <p:pic>
        <p:nvPicPr>
          <p:cNvPr id="30" name="Picture 3" descr="C:\Users\Matthew\Documents\Research\Endowment Report\Orca Bridges\2252-GLV-T05\100_2360.JPG"/>
          <p:cNvPicPr>
            <a:picLocks noChangeAspect="1" noChangeArrowheads="1"/>
          </p:cNvPicPr>
          <p:nvPr/>
        </p:nvPicPr>
        <p:blipFill>
          <a:blip r:embed="rId4" cstate="email"/>
          <a:srcRect/>
          <a:stretch>
            <a:fillRect/>
          </a:stretch>
        </p:blipFill>
        <p:spPr bwMode="auto">
          <a:xfrm>
            <a:off x="4953000" y="1924050"/>
            <a:ext cx="3810000" cy="2143125"/>
          </a:xfrm>
          <a:prstGeom prst="rect">
            <a:avLst/>
          </a:prstGeom>
          <a:noFill/>
        </p:spPr>
      </p:pic>
      <p:sp>
        <p:nvSpPr>
          <p:cNvPr id="2" name="Title 1"/>
          <p:cNvSpPr>
            <a:spLocks noGrp="1"/>
          </p:cNvSpPr>
          <p:nvPr>
            <p:ph type="title"/>
          </p:nvPr>
        </p:nvSpPr>
        <p:spPr>
          <a:xfrm>
            <a:off x="609600" y="304800"/>
            <a:ext cx="8686800" cy="1143000"/>
          </a:xfrm>
        </p:spPr>
        <p:txBody>
          <a:bodyPr>
            <a:normAutofit/>
          </a:bodyPr>
          <a:lstStyle/>
          <a:p>
            <a:r>
              <a:rPr lang="en-US" dirty="0" smtClean="0"/>
              <a:t>Failures and Lessons Learned</a:t>
            </a:r>
            <a:endParaRPr lang="en-US" dirty="0"/>
          </a:p>
        </p:txBody>
      </p:sp>
      <p:pic>
        <p:nvPicPr>
          <p:cNvPr id="4" name="Picture 2"/>
          <p:cNvPicPr>
            <a:picLocks noChangeAspect="1" noChangeArrowheads="1"/>
          </p:cNvPicPr>
          <p:nvPr/>
        </p:nvPicPr>
        <p:blipFill>
          <a:blip r:embed="rId5" cstate="email"/>
          <a:srcRect/>
          <a:stretch>
            <a:fillRect/>
          </a:stretch>
        </p:blipFill>
        <p:spPr bwMode="auto">
          <a:xfrm>
            <a:off x="457200" y="1847850"/>
            <a:ext cx="3521356" cy="2546336"/>
          </a:xfrm>
          <a:prstGeom prst="rect">
            <a:avLst/>
          </a:prstGeom>
          <a:noFill/>
          <a:ln w="9525">
            <a:noFill/>
            <a:miter lim="800000"/>
            <a:headEnd/>
            <a:tailEnd/>
          </a:ln>
        </p:spPr>
      </p:pic>
      <p:sp>
        <p:nvSpPr>
          <p:cNvPr id="5" name="TextBox 4"/>
          <p:cNvSpPr txBox="1"/>
          <p:nvPr/>
        </p:nvSpPr>
        <p:spPr>
          <a:xfrm>
            <a:off x="381000" y="1462385"/>
            <a:ext cx="2686376" cy="461665"/>
          </a:xfrm>
          <a:prstGeom prst="rect">
            <a:avLst/>
          </a:prstGeom>
          <a:noFill/>
        </p:spPr>
        <p:txBody>
          <a:bodyPr wrap="none" rtlCol="0">
            <a:spAutoFit/>
          </a:bodyPr>
          <a:lstStyle/>
          <a:p>
            <a:r>
              <a:rPr lang="en-US" sz="2400" dirty="0" smtClean="0"/>
              <a:t>Rollover Pass Bridge</a:t>
            </a:r>
            <a:endParaRPr lang="en-US" sz="2400" dirty="0"/>
          </a:p>
        </p:txBody>
      </p:sp>
      <p:pic>
        <p:nvPicPr>
          <p:cNvPr id="6" name="Picture 5"/>
          <p:cNvPicPr>
            <a:picLocks noChangeAspect="1" noChangeArrowheads="1"/>
          </p:cNvPicPr>
          <p:nvPr/>
        </p:nvPicPr>
        <p:blipFill>
          <a:blip r:embed="rId6" cstate="email"/>
          <a:srcRect/>
          <a:stretch>
            <a:fillRect/>
          </a:stretch>
        </p:blipFill>
        <p:spPr bwMode="auto">
          <a:xfrm>
            <a:off x="457200" y="4438650"/>
            <a:ext cx="4362450" cy="2244238"/>
          </a:xfrm>
          <a:prstGeom prst="rect">
            <a:avLst/>
          </a:prstGeom>
          <a:noFill/>
          <a:ln w="9525">
            <a:noFill/>
            <a:miter lim="800000"/>
            <a:headEnd/>
            <a:tailEnd/>
          </a:ln>
        </p:spPr>
      </p:pic>
      <p:sp>
        <p:nvSpPr>
          <p:cNvPr id="7" name="TextBox 6"/>
          <p:cNvSpPr txBox="1"/>
          <p:nvPr/>
        </p:nvSpPr>
        <p:spPr>
          <a:xfrm>
            <a:off x="1828800" y="4438650"/>
            <a:ext cx="2861681" cy="523220"/>
          </a:xfrm>
          <a:prstGeom prst="rect">
            <a:avLst/>
          </a:prstGeom>
          <a:noFill/>
        </p:spPr>
        <p:txBody>
          <a:bodyPr wrap="none" rtlCol="0">
            <a:spAutoFit/>
          </a:bodyPr>
          <a:lstStyle/>
          <a:p>
            <a:r>
              <a:rPr lang="en-US" sz="2800" b="1" dirty="0" smtClean="0">
                <a:ln>
                  <a:solidFill>
                    <a:schemeClr val="tx1"/>
                  </a:solidFill>
                </a:ln>
                <a:solidFill>
                  <a:srgbClr val="FF0000"/>
                </a:solidFill>
                <a:latin typeface="Arial" pitchFamily="34" charset="0"/>
                <a:cs typeface="Arial" pitchFamily="34" charset="0"/>
              </a:rPr>
              <a:t>Poor Restraints</a:t>
            </a:r>
            <a:endParaRPr lang="en-US" sz="2800" b="1" dirty="0">
              <a:ln>
                <a:solidFill>
                  <a:schemeClr val="tx1"/>
                </a:solidFill>
              </a:ln>
              <a:solidFill>
                <a:srgbClr val="FF0000"/>
              </a:solidFill>
              <a:latin typeface="Arial" pitchFamily="34" charset="0"/>
              <a:cs typeface="Arial" pitchFamily="34" charset="0"/>
            </a:endParaRPr>
          </a:p>
        </p:txBody>
      </p:sp>
      <p:cxnSp>
        <p:nvCxnSpPr>
          <p:cNvPr id="9" name="Straight Arrow Connector 8"/>
          <p:cNvCxnSpPr/>
          <p:nvPr/>
        </p:nvCxnSpPr>
        <p:spPr>
          <a:xfrm rot="16200000" flipV="1">
            <a:off x="1866900" y="3409950"/>
            <a:ext cx="1600200" cy="6096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a:off x="2628900" y="5314950"/>
            <a:ext cx="838200"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638800" y="3981450"/>
            <a:ext cx="2722220" cy="523220"/>
          </a:xfrm>
          <a:prstGeom prst="rect">
            <a:avLst/>
          </a:prstGeom>
          <a:noFill/>
        </p:spPr>
        <p:txBody>
          <a:bodyPr wrap="none" rtlCol="0">
            <a:spAutoFit/>
          </a:bodyPr>
          <a:lstStyle/>
          <a:p>
            <a:r>
              <a:rPr lang="en-US" sz="2800" b="1" dirty="0" smtClean="0">
                <a:ln>
                  <a:solidFill>
                    <a:schemeClr val="tx1"/>
                  </a:solidFill>
                </a:ln>
                <a:solidFill>
                  <a:srgbClr val="FF0000"/>
                </a:solidFill>
                <a:latin typeface="Arial" pitchFamily="34" charset="0"/>
                <a:cs typeface="Arial" pitchFamily="34" charset="0"/>
              </a:rPr>
              <a:t>Low Clearance</a:t>
            </a:r>
            <a:endParaRPr lang="en-US" sz="2800" b="1" dirty="0">
              <a:ln>
                <a:solidFill>
                  <a:schemeClr val="tx1"/>
                </a:solidFill>
              </a:ln>
              <a:solidFill>
                <a:srgbClr val="FF0000"/>
              </a:solidFill>
              <a:latin typeface="Arial" pitchFamily="34" charset="0"/>
              <a:cs typeface="Arial" pitchFamily="34" charset="0"/>
            </a:endParaRPr>
          </a:p>
        </p:txBody>
      </p:sp>
      <p:sp>
        <p:nvSpPr>
          <p:cNvPr id="27" name="TextBox 26"/>
          <p:cNvSpPr txBox="1"/>
          <p:nvPr/>
        </p:nvSpPr>
        <p:spPr>
          <a:xfrm>
            <a:off x="5029200" y="1466850"/>
            <a:ext cx="3247236" cy="461665"/>
          </a:xfrm>
          <a:prstGeom prst="rect">
            <a:avLst/>
          </a:prstGeom>
          <a:noFill/>
        </p:spPr>
        <p:txBody>
          <a:bodyPr wrap="none" rtlCol="0">
            <a:spAutoFit/>
          </a:bodyPr>
          <a:lstStyle/>
          <a:p>
            <a:r>
              <a:rPr lang="en-US" sz="2400" dirty="0" smtClean="0"/>
              <a:t>Frenchtown Road Bridge</a:t>
            </a:r>
            <a:endParaRPr lang="en-US" sz="2400" dirty="0"/>
          </a:p>
        </p:txBody>
      </p:sp>
      <p:pic>
        <p:nvPicPr>
          <p:cNvPr id="28" name="Picture 4" descr="C:\Users\Matthew\Documents\Research\Endowment Report\Orca Bridges\0922-JEF-T05\011509 033.jpg"/>
          <p:cNvPicPr>
            <a:picLocks noChangeAspect="1" noChangeArrowheads="1"/>
          </p:cNvPicPr>
          <p:nvPr/>
        </p:nvPicPr>
        <p:blipFill>
          <a:blip r:embed="rId7" cstate="email"/>
          <a:srcRect/>
          <a:stretch>
            <a:fillRect/>
          </a:stretch>
        </p:blipFill>
        <p:spPr bwMode="auto">
          <a:xfrm>
            <a:off x="1600200" y="2076450"/>
            <a:ext cx="5486400" cy="4114800"/>
          </a:xfrm>
          <a:prstGeom prst="rect">
            <a:avLst/>
          </a:prstGeom>
          <a:noFill/>
        </p:spPr>
      </p:pic>
      <p:sp>
        <p:nvSpPr>
          <p:cNvPr id="29" name="TextBox 28"/>
          <p:cNvSpPr txBox="1"/>
          <p:nvPr/>
        </p:nvSpPr>
        <p:spPr>
          <a:xfrm>
            <a:off x="3276600" y="2057400"/>
            <a:ext cx="2307042" cy="584775"/>
          </a:xfrm>
          <a:prstGeom prst="rect">
            <a:avLst/>
          </a:prstGeom>
          <a:noFill/>
        </p:spPr>
        <p:txBody>
          <a:bodyPr wrap="none" rtlCol="0">
            <a:spAutoFit/>
          </a:bodyPr>
          <a:lstStyle/>
          <a:p>
            <a:r>
              <a:rPr lang="en-US" sz="3200" b="1" dirty="0" smtClean="0">
                <a:solidFill>
                  <a:srgbClr val="00B050"/>
                </a:solidFill>
                <a:latin typeface="Arial" pitchFamily="34" charset="0"/>
                <a:cs typeface="Arial" pitchFamily="34" charset="0"/>
              </a:rPr>
              <a:t>SUCCESS!</a:t>
            </a:r>
            <a:endParaRPr lang="en-US" sz="3200" b="1" dirty="0">
              <a:solidFill>
                <a:srgbClr val="00B050"/>
              </a:solidFill>
              <a:latin typeface="Arial" pitchFamily="34" charset="0"/>
              <a:cs typeface="Arial" pitchFamily="34" charset="0"/>
            </a:endParaRPr>
          </a:p>
        </p:txBody>
      </p:sp>
      <p:sp>
        <p:nvSpPr>
          <p:cNvPr id="32" name="TextBox 31"/>
          <p:cNvSpPr txBox="1"/>
          <p:nvPr/>
        </p:nvSpPr>
        <p:spPr>
          <a:xfrm>
            <a:off x="2133600" y="3105090"/>
            <a:ext cx="1582484" cy="400110"/>
          </a:xfrm>
          <a:prstGeom prst="rect">
            <a:avLst/>
          </a:prstGeom>
          <a:noFill/>
        </p:spPr>
        <p:txBody>
          <a:bodyPr wrap="none" rtlCol="0">
            <a:spAutoFit/>
          </a:bodyPr>
          <a:lstStyle/>
          <a:p>
            <a:r>
              <a:rPr lang="en-US" sz="2000" b="1" dirty="0" smtClean="0">
                <a:latin typeface="Arial" pitchFamily="34" charset="0"/>
                <a:cs typeface="Arial" pitchFamily="34" charset="0"/>
              </a:rPr>
              <a:t>Shear Keys</a:t>
            </a:r>
            <a:endParaRPr lang="en-US" sz="2000" b="1" dirty="0">
              <a:latin typeface="Arial" pitchFamily="34" charset="0"/>
              <a:cs typeface="Arial" pitchFamily="34" charset="0"/>
            </a:endParaRPr>
          </a:p>
        </p:txBody>
      </p:sp>
      <p:sp>
        <p:nvSpPr>
          <p:cNvPr id="33" name="TextBox 32"/>
          <p:cNvSpPr txBox="1"/>
          <p:nvPr/>
        </p:nvSpPr>
        <p:spPr>
          <a:xfrm>
            <a:off x="1905000" y="4972050"/>
            <a:ext cx="2052165" cy="400110"/>
          </a:xfrm>
          <a:prstGeom prst="rect">
            <a:avLst/>
          </a:prstGeom>
          <a:noFill/>
        </p:spPr>
        <p:txBody>
          <a:bodyPr wrap="none" rtlCol="0">
            <a:spAutoFit/>
          </a:bodyPr>
          <a:lstStyle/>
          <a:p>
            <a:r>
              <a:rPr lang="en-US" sz="2000" b="1" dirty="0" smtClean="0">
                <a:latin typeface="Arial" pitchFamily="34" charset="0"/>
                <a:cs typeface="Arial" pitchFamily="34" charset="0"/>
              </a:rPr>
              <a:t>High Clearance</a:t>
            </a:r>
            <a:endParaRPr lang="en-US" sz="2000" b="1" dirty="0">
              <a:latin typeface="Arial" pitchFamily="34" charset="0"/>
              <a:cs typeface="Arial" pitchFamily="34" charset="0"/>
            </a:endParaRPr>
          </a:p>
        </p:txBody>
      </p:sp>
      <p:cxnSp>
        <p:nvCxnSpPr>
          <p:cNvPr id="35" name="Straight Arrow Connector 34"/>
          <p:cNvCxnSpPr/>
          <p:nvPr/>
        </p:nvCxnSpPr>
        <p:spPr>
          <a:xfrm rot="16200000" flipH="1">
            <a:off x="3419475" y="3514725"/>
            <a:ext cx="171450" cy="1524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3657600" y="3429000"/>
            <a:ext cx="685800" cy="24765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225229" y="2514600"/>
            <a:ext cx="2337371" cy="369332"/>
          </a:xfrm>
          <a:prstGeom prst="rect">
            <a:avLst/>
          </a:prstGeom>
          <a:noFill/>
        </p:spPr>
        <p:txBody>
          <a:bodyPr wrap="none" rtlCol="0">
            <a:spAutoFit/>
          </a:bodyPr>
          <a:lstStyle/>
          <a:p>
            <a:r>
              <a:rPr lang="en-US" dirty="0" smtClean="0"/>
              <a:t>Humble Camp Bridge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2" grpId="0"/>
      <p:bldP spid="33"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86800" cy="1143000"/>
          </a:xfrm>
        </p:spPr>
        <p:txBody>
          <a:bodyPr>
            <a:normAutofit fontScale="90000"/>
          </a:bodyPr>
          <a:lstStyle/>
          <a:p>
            <a:r>
              <a:rPr lang="en-US" dirty="0" smtClean="0"/>
              <a:t>Case Study Vulnerability Assessment:</a:t>
            </a:r>
            <a:endParaRPr lang="en-US" dirty="0"/>
          </a:p>
        </p:txBody>
      </p:sp>
      <p:sp>
        <p:nvSpPr>
          <p:cNvPr id="4" name="Content Placeholder 3"/>
          <p:cNvSpPr>
            <a:spLocks noGrp="1"/>
          </p:cNvSpPr>
          <p:nvPr>
            <p:ph sz="half" idx="1"/>
          </p:nvPr>
        </p:nvSpPr>
        <p:spPr>
          <a:xfrm>
            <a:off x="152400" y="1493675"/>
            <a:ext cx="5181600" cy="4983325"/>
          </a:xfrm>
        </p:spPr>
        <p:txBody>
          <a:bodyPr>
            <a:normAutofit/>
          </a:bodyPr>
          <a:lstStyle/>
          <a:p>
            <a:pPr>
              <a:buNone/>
            </a:pPr>
            <a:r>
              <a:rPr lang="en-US" b="1" dirty="0" smtClean="0"/>
              <a:t>Galveston Bay Bridge Inventory</a:t>
            </a:r>
          </a:p>
          <a:p>
            <a:r>
              <a:rPr lang="en-US" sz="2800" dirty="0" smtClean="0"/>
              <a:t>155 water crossing bridges in the area (excluding culverts)</a:t>
            </a:r>
          </a:p>
          <a:p>
            <a:r>
              <a:rPr lang="en-US" sz="2800" dirty="0" smtClean="0"/>
              <a:t>136 bridges currently considered in analysis</a:t>
            </a:r>
          </a:p>
          <a:p>
            <a:r>
              <a:rPr lang="en-US" sz="2800" dirty="0" smtClean="0"/>
              <a:t>Detailed information required for  vulnerability modeling</a:t>
            </a:r>
          </a:p>
          <a:p>
            <a:r>
              <a:rPr lang="en-US" sz="2800" dirty="0" smtClean="0"/>
              <a:t>Obtained information on each bridge from NBI and </a:t>
            </a:r>
            <a:r>
              <a:rPr lang="en-US" sz="2800" dirty="0" err="1" smtClean="0"/>
              <a:t>TxDOT</a:t>
            </a:r>
            <a:r>
              <a:rPr lang="en-US" sz="2800" dirty="0"/>
              <a:t> </a:t>
            </a:r>
            <a:r>
              <a:rPr lang="en-US" sz="2800" dirty="0" smtClean="0"/>
              <a:t>as-built plans</a:t>
            </a:r>
          </a:p>
          <a:p>
            <a:endParaRPr lang="en-US" dirty="0" smtClean="0"/>
          </a:p>
          <a:p>
            <a:endParaRPr lang="en-US" dirty="0"/>
          </a:p>
        </p:txBody>
      </p:sp>
      <p:graphicFrame>
        <p:nvGraphicFramePr>
          <p:cNvPr id="7" name="Content Placeholder 9"/>
          <p:cNvGraphicFramePr>
            <a:graphicFrameLocks noGrp="1"/>
          </p:cNvGraphicFramePr>
          <p:nvPr>
            <p:ph sz="half" idx="2"/>
          </p:nvPr>
        </p:nvGraphicFramePr>
        <p:xfrm>
          <a:off x="4800600" y="838200"/>
          <a:ext cx="4495800" cy="387032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ontent Placeholder 7"/>
          <p:cNvGraphicFramePr>
            <a:graphicFrameLocks/>
          </p:cNvGraphicFramePr>
          <p:nvPr/>
        </p:nvGraphicFramePr>
        <p:xfrm>
          <a:off x="4648200" y="3886200"/>
          <a:ext cx="4953000" cy="32766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Candase\New GIS Images\bay_area_class.jpg"/>
          <p:cNvPicPr>
            <a:picLocks noChangeAspect="1" noChangeArrowheads="1"/>
          </p:cNvPicPr>
          <p:nvPr/>
        </p:nvPicPr>
        <p:blipFill>
          <a:blip r:embed="rId2" cstate="email"/>
          <a:srcRect/>
          <a:stretch>
            <a:fillRect/>
          </a:stretch>
        </p:blipFill>
        <p:spPr bwMode="auto">
          <a:xfrm>
            <a:off x="115411" y="0"/>
            <a:ext cx="8876189" cy="6858000"/>
          </a:xfrm>
          <a:prstGeom prst="rect">
            <a:avLst/>
          </a:prstGeom>
          <a:noFill/>
        </p:spPr>
      </p:pic>
      <p:graphicFrame>
        <p:nvGraphicFramePr>
          <p:cNvPr id="3" name="Content Placeholder 8"/>
          <p:cNvGraphicFramePr>
            <a:graphicFrameLocks/>
          </p:cNvGraphicFramePr>
          <p:nvPr/>
        </p:nvGraphicFramePr>
        <p:xfrm>
          <a:off x="5105400" y="-457200"/>
          <a:ext cx="4038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381000" y="5638800"/>
            <a:ext cx="8229600" cy="1143000"/>
          </a:xfrm>
          <a:prstGeom prst="rect">
            <a:avLst/>
          </a:prstGeom>
        </p:spPr>
        <p:txBody>
          <a:bodyPr/>
          <a:lstStyle/>
          <a:p>
            <a:pPr marL="0" marR="0" lvl="0" indent="0" algn="l" defTabSz="914400" rtl="0" eaLnBrk="1" fontAlgn="auto" latinLnBrk="0" hangingPunct="1">
              <a:lnSpc>
                <a:spcPts val="4300"/>
              </a:lnSpc>
              <a:spcBef>
                <a:spcPct val="0"/>
              </a:spcBef>
              <a:buClrTx/>
              <a:buSzTx/>
              <a:buFontTx/>
              <a:buNone/>
              <a:tabLst/>
              <a:defRPr/>
            </a:pPr>
            <a:r>
              <a:rPr kumimoji="0" lang="en-US" sz="5000" i="0" u="none" strike="noStrike" kern="1200" cap="none" spc="0" normalizeH="0" baseline="0" noProof="0" dirty="0" smtClean="0">
                <a:ln>
                  <a:noFill/>
                </a:ln>
                <a:effectLst/>
                <a:uLnTx/>
                <a:uFillTx/>
                <a:latin typeface="+mj-lt"/>
                <a:ea typeface="+mj-ea"/>
                <a:cs typeface="+mj-cs"/>
              </a:rPr>
              <a:t>Most </a:t>
            </a:r>
            <a:r>
              <a:rPr lang="en-US" sz="5000" dirty="0" smtClean="0">
                <a:latin typeface="+mj-lt"/>
                <a:ea typeface="+mj-ea"/>
                <a:cs typeface="+mj-cs"/>
              </a:rPr>
              <a:t>Common Span </a:t>
            </a:r>
            <a:r>
              <a:rPr kumimoji="0" lang="en-US" sz="5000" i="0" u="none" strike="noStrike" kern="1200" cap="none" spc="0" normalizeH="0" baseline="0" noProof="0" dirty="0" smtClean="0">
                <a:ln>
                  <a:noFill/>
                </a:ln>
                <a:effectLst/>
                <a:uLnTx/>
                <a:uFillTx/>
                <a:latin typeface="+mj-lt"/>
                <a:ea typeface="+mj-ea"/>
                <a:cs typeface="+mj-cs"/>
              </a:rPr>
              <a:t>Construction Type</a:t>
            </a:r>
            <a:endParaRPr kumimoji="0" lang="en-US" sz="5000" i="0" u="none" strike="noStrike" kern="1200" cap="none" spc="0" normalizeH="0" baseline="0" noProof="0" dirty="0">
              <a:ln>
                <a:noFill/>
              </a:ln>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Candase\New GIS Images\Bay_area_AverageDifferentialWaterHeight2.jpg"/>
          <p:cNvPicPr>
            <a:picLocks noChangeAspect="1" noChangeArrowheads="1"/>
          </p:cNvPicPr>
          <p:nvPr/>
        </p:nvPicPr>
        <p:blipFill>
          <a:blip r:embed="rId2" cstate="email"/>
          <a:srcRect/>
          <a:stretch>
            <a:fillRect/>
          </a:stretch>
        </p:blipFill>
        <p:spPr bwMode="auto">
          <a:xfrm>
            <a:off x="134470" y="0"/>
            <a:ext cx="8875059" cy="6858000"/>
          </a:xfrm>
          <a:prstGeom prst="rect">
            <a:avLst/>
          </a:prstGeom>
          <a:noFill/>
        </p:spPr>
      </p:pic>
      <p:graphicFrame>
        <p:nvGraphicFramePr>
          <p:cNvPr id="3" name="Content Placeholder 10"/>
          <p:cNvGraphicFramePr>
            <a:graphicFrameLocks/>
          </p:cNvGraphicFramePr>
          <p:nvPr/>
        </p:nvGraphicFramePr>
        <p:xfrm>
          <a:off x="5410200" y="-533400"/>
          <a:ext cx="4038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181600" y="4814668"/>
            <a:ext cx="1371600" cy="400110"/>
          </a:xfrm>
          <a:prstGeom prst="rect">
            <a:avLst/>
          </a:prstGeom>
          <a:noFill/>
        </p:spPr>
        <p:txBody>
          <a:bodyPr wrap="square" rtlCol="0">
            <a:spAutoFit/>
          </a:bodyPr>
          <a:lstStyle/>
          <a:p>
            <a:r>
              <a:rPr lang="en-US" sz="2000" b="1" dirty="0" smtClean="0">
                <a:latin typeface="Arial" pitchFamily="34" charset="0"/>
                <a:cs typeface="Arial" pitchFamily="34" charset="0"/>
              </a:rPr>
              <a:t>Average</a:t>
            </a:r>
            <a:endParaRPr lang="en-US" sz="2000" b="1" dirty="0">
              <a:latin typeface="Arial" pitchFamily="34" charset="0"/>
              <a:cs typeface="Arial" pitchFamily="34" charset="0"/>
            </a:endParaRPr>
          </a:p>
        </p:txBody>
      </p:sp>
      <p:sp>
        <p:nvSpPr>
          <p:cNvPr id="5" name="Title 1"/>
          <p:cNvSpPr txBox="1">
            <a:spLocks/>
          </p:cNvSpPr>
          <p:nvPr/>
        </p:nvSpPr>
        <p:spPr>
          <a:xfrm>
            <a:off x="533400" y="5943600"/>
            <a:ext cx="8229600" cy="1143000"/>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i="0" u="none" strike="noStrike" kern="1200" cap="none" spc="0" normalizeH="0" baseline="0" noProof="0" dirty="0" smtClean="0">
                <a:ln>
                  <a:noFill/>
                </a:ln>
                <a:effectLst/>
                <a:uLnTx/>
                <a:uFillTx/>
                <a:latin typeface="+mj-lt"/>
                <a:ea typeface="+mj-ea"/>
                <a:cs typeface="+mj-cs"/>
              </a:rPr>
              <a:t>Elevation</a:t>
            </a:r>
            <a:r>
              <a:rPr kumimoji="0" lang="en-US" sz="5000" i="0" u="none" strike="noStrike" kern="1200" cap="none" spc="0" normalizeH="0" noProof="0" dirty="0" smtClean="0">
                <a:ln>
                  <a:noFill/>
                </a:ln>
                <a:effectLst/>
                <a:uLnTx/>
                <a:uFillTx/>
                <a:latin typeface="+mj-lt"/>
                <a:ea typeface="+mj-ea"/>
                <a:cs typeface="+mj-cs"/>
              </a:rPr>
              <a:t> over Water</a:t>
            </a:r>
            <a:endParaRPr kumimoji="0" lang="en-US" sz="5000" i="0" u="none" strike="noStrike" kern="1200" cap="none" spc="0" normalizeH="0" baseline="0" noProof="0" dirty="0">
              <a:ln>
                <a:noFill/>
              </a:ln>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686800" cy="1143000"/>
          </a:xfrm>
        </p:spPr>
        <p:txBody>
          <a:bodyPr>
            <a:normAutofit/>
          </a:bodyPr>
          <a:lstStyle/>
          <a:p>
            <a:r>
              <a:rPr lang="en-US" dirty="0" smtClean="0"/>
              <a:t>Vulnerability Modeling Approach</a:t>
            </a:r>
            <a:endParaRPr lang="en-US" dirty="0"/>
          </a:p>
        </p:txBody>
      </p:sp>
      <p:sp>
        <p:nvSpPr>
          <p:cNvPr id="5" name="Rectangle 4"/>
          <p:cNvSpPr/>
          <p:nvPr/>
        </p:nvSpPr>
        <p:spPr>
          <a:xfrm>
            <a:off x="5073805" y="2543130"/>
            <a:ext cx="3612995" cy="2359510"/>
          </a:xfrm>
          <a:prstGeom prst="rect">
            <a:avLst/>
          </a:prstGeom>
          <a:noFill/>
          <a:ln w="19050"/>
        </p:spPr>
        <p:style>
          <a:lnRef idx="2">
            <a:schemeClr val="dk1"/>
          </a:lnRef>
          <a:fillRef idx="1">
            <a:schemeClr val="lt1"/>
          </a:fillRef>
          <a:effectRef idx="0">
            <a:schemeClr val="dk1"/>
          </a:effectRef>
          <a:fontRef idx="minor">
            <a:schemeClr val="dk1"/>
          </a:fontRef>
        </p:style>
        <p:txBody>
          <a:bodyPr rtlCol="0" anchor="ctr"/>
          <a:lstStyle/>
          <a:p>
            <a:pPr algn="ctr"/>
            <a:endParaRPr lang="en-US" sz="3200"/>
          </a:p>
        </p:txBody>
      </p:sp>
      <p:sp>
        <p:nvSpPr>
          <p:cNvPr id="6" name="Rectangle 5"/>
          <p:cNvSpPr/>
          <p:nvPr/>
        </p:nvSpPr>
        <p:spPr>
          <a:xfrm>
            <a:off x="457200" y="2543130"/>
            <a:ext cx="3713356" cy="2081920"/>
          </a:xfrm>
          <a:prstGeom prst="rect">
            <a:avLst/>
          </a:prstGeom>
          <a:noFill/>
          <a:ln w="19050"/>
        </p:spPr>
        <p:style>
          <a:lnRef idx="2">
            <a:schemeClr val="dk1"/>
          </a:lnRef>
          <a:fillRef idx="1">
            <a:schemeClr val="lt1"/>
          </a:fillRef>
          <a:effectRef idx="0">
            <a:schemeClr val="dk1"/>
          </a:effectRef>
          <a:fontRef idx="minor">
            <a:schemeClr val="dk1"/>
          </a:fontRef>
        </p:style>
        <p:txBody>
          <a:bodyPr rtlCol="0" anchor="ctr"/>
          <a:lstStyle/>
          <a:p>
            <a:pPr algn="ctr"/>
            <a:endParaRPr lang="en-US" sz="3200"/>
          </a:p>
        </p:txBody>
      </p:sp>
      <p:sp>
        <p:nvSpPr>
          <p:cNvPr id="7" name="TextBox 6"/>
          <p:cNvSpPr txBox="1"/>
          <p:nvPr/>
        </p:nvSpPr>
        <p:spPr>
          <a:xfrm>
            <a:off x="3733800" y="1524000"/>
            <a:ext cx="2107580" cy="923330"/>
          </a:xfrm>
          <a:prstGeom prst="rect">
            <a:avLst/>
          </a:prstGeom>
          <a:ln w="38100"/>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dirty="0" smtClean="0"/>
              <a:t>Static Reliability Assessment for Span Unseating</a:t>
            </a:r>
            <a:endParaRPr lang="en-US" b="1" dirty="0"/>
          </a:p>
        </p:txBody>
      </p:sp>
      <p:sp>
        <p:nvSpPr>
          <p:cNvPr id="8" name="TextBox 7"/>
          <p:cNvSpPr txBox="1"/>
          <p:nvPr/>
        </p:nvSpPr>
        <p:spPr>
          <a:xfrm>
            <a:off x="1371600" y="2265540"/>
            <a:ext cx="2107580" cy="523220"/>
          </a:xfrm>
          <a:prstGeom prst="rect">
            <a:avLst/>
          </a:prstGeom>
          <a:solidFill>
            <a:schemeClr val="accent1"/>
          </a:solidFill>
          <a:effectLst>
            <a:outerShdw blurRad="50800" dist="38100" dir="13500000" algn="br"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US" sz="1400" b="1" dirty="0" smtClean="0"/>
              <a:t>Probabilistic Demand Estimate</a:t>
            </a:r>
            <a:endParaRPr lang="en-US" sz="1400" b="1" dirty="0"/>
          </a:p>
        </p:txBody>
      </p:sp>
      <p:sp>
        <p:nvSpPr>
          <p:cNvPr id="9" name="TextBox 8"/>
          <p:cNvSpPr txBox="1"/>
          <p:nvPr/>
        </p:nvSpPr>
        <p:spPr>
          <a:xfrm>
            <a:off x="6096000" y="2334938"/>
            <a:ext cx="2107580" cy="523220"/>
          </a:xfrm>
          <a:prstGeom prst="rect">
            <a:avLst/>
          </a:prstGeom>
          <a:solidFill>
            <a:schemeClr val="accent2">
              <a:lumMod val="60000"/>
              <a:lumOff val="40000"/>
            </a:schemeClr>
          </a:solidFill>
          <a:effectLst>
            <a:outerShdw blurRad="50800" dist="38100" dir="10800000" algn="r"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US" sz="1400" b="1" dirty="0" smtClean="0"/>
              <a:t>Probabilistic Capacity Estimate</a:t>
            </a:r>
            <a:endParaRPr lang="en-US" sz="1400" b="1" dirty="0"/>
          </a:p>
        </p:txBody>
      </p:sp>
      <p:sp>
        <p:nvSpPr>
          <p:cNvPr id="10" name="TextBox 9"/>
          <p:cNvSpPr txBox="1"/>
          <p:nvPr/>
        </p:nvSpPr>
        <p:spPr>
          <a:xfrm>
            <a:off x="5274527" y="2971800"/>
            <a:ext cx="1204332" cy="307777"/>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Weight</a:t>
            </a:r>
            <a:endParaRPr lang="en-US" sz="1400" dirty="0"/>
          </a:p>
        </p:txBody>
      </p:sp>
      <p:sp>
        <p:nvSpPr>
          <p:cNvPr id="12" name="TextBox 11"/>
          <p:cNvSpPr txBox="1"/>
          <p:nvPr/>
        </p:nvSpPr>
        <p:spPr>
          <a:xfrm>
            <a:off x="5174166" y="3457582"/>
            <a:ext cx="2207941" cy="738664"/>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Uncertainties in materials densities and superstructure  geometry</a:t>
            </a:r>
            <a:endParaRPr lang="en-US" sz="1400" dirty="0"/>
          </a:p>
        </p:txBody>
      </p:sp>
      <p:sp>
        <p:nvSpPr>
          <p:cNvPr id="13" name="TextBox 12"/>
          <p:cNvSpPr txBox="1"/>
          <p:nvPr/>
        </p:nvSpPr>
        <p:spPr>
          <a:xfrm>
            <a:off x="6503020" y="4221108"/>
            <a:ext cx="2107580" cy="523220"/>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Uncertainties in materials strengths</a:t>
            </a:r>
            <a:endParaRPr lang="en-US" sz="1400" dirty="0"/>
          </a:p>
        </p:txBody>
      </p:sp>
      <p:sp>
        <p:nvSpPr>
          <p:cNvPr id="14" name="TextBox 13"/>
          <p:cNvSpPr txBox="1"/>
          <p:nvPr/>
        </p:nvSpPr>
        <p:spPr>
          <a:xfrm>
            <a:off x="557560" y="2863576"/>
            <a:ext cx="3481039" cy="523220"/>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Wave and surge parameter estimation and associated uncertainties</a:t>
            </a:r>
            <a:endParaRPr lang="en-US" sz="1400" dirty="0"/>
          </a:p>
        </p:txBody>
      </p:sp>
      <p:sp>
        <p:nvSpPr>
          <p:cNvPr id="15" name="TextBox 14"/>
          <p:cNvSpPr txBox="1"/>
          <p:nvPr/>
        </p:nvSpPr>
        <p:spPr>
          <a:xfrm>
            <a:off x="557561" y="3445295"/>
            <a:ext cx="2107580" cy="523220"/>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Joint </a:t>
            </a:r>
            <a:r>
              <a:rPr lang="en-US" sz="1400" dirty="0" err="1" smtClean="0"/>
              <a:t>pdf</a:t>
            </a:r>
            <a:r>
              <a:rPr lang="en-US" sz="1400" dirty="0" smtClean="0"/>
              <a:t> of wave period and wave height</a:t>
            </a:r>
            <a:endParaRPr lang="en-US" sz="1400" dirty="0"/>
          </a:p>
        </p:txBody>
      </p:sp>
      <p:sp>
        <p:nvSpPr>
          <p:cNvPr id="16" name="TextBox 15"/>
          <p:cNvSpPr txBox="1"/>
          <p:nvPr/>
        </p:nvSpPr>
        <p:spPr>
          <a:xfrm>
            <a:off x="1962615" y="4006576"/>
            <a:ext cx="2107580" cy="523220"/>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Uniform distribution for surge elevation</a:t>
            </a:r>
            <a:endParaRPr lang="en-US" sz="1400" dirty="0"/>
          </a:p>
        </p:txBody>
      </p:sp>
      <p:sp>
        <p:nvSpPr>
          <p:cNvPr id="17" name="TextBox 16"/>
          <p:cNvSpPr txBox="1"/>
          <p:nvPr/>
        </p:nvSpPr>
        <p:spPr>
          <a:xfrm>
            <a:off x="1561171" y="4572000"/>
            <a:ext cx="2107580" cy="307777"/>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Maximum Demand  </a:t>
            </a:r>
            <a:r>
              <a:rPr lang="en-US" sz="1400" dirty="0" err="1" smtClean="0"/>
              <a:t>pdf</a:t>
            </a:r>
            <a:endParaRPr lang="en-US" sz="1400" dirty="0"/>
          </a:p>
        </p:txBody>
      </p:sp>
      <p:sp>
        <p:nvSpPr>
          <p:cNvPr id="18" name="TextBox 17"/>
          <p:cNvSpPr txBox="1"/>
          <p:nvPr/>
        </p:nvSpPr>
        <p:spPr>
          <a:xfrm>
            <a:off x="5475249" y="4763845"/>
            <a:ext cx="1505415" cy="307777"/>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Capacity </a:t>
            </a:r>
            <a:r>
              <a:rPr lang="en-US" sz="1400" dirty="0" err="1" smtClean="0"/>
              <a:t>pdf</a:t>
            </a:r>
            <a:endParaRPr lang="en-US" sz="1400" dirty="0"/>
          </a:p>
        </p:txBody>
      </p:sp>
      <p:cxnSp>
        <p:nvCxnSpPr>
          <p:cNvPr id="23" name="Straight Connector 22"/>
          <p:cNvCxnSpPr>
            <a:stCxn id="13" idx="1"/>
          </p:cNvCxnSpPr>
          <p:nvPr/>
        </p:nvCxnSpPr>
        <p:spPr>
          <a:xfrm rot="10800000" flipV="1">
            <a:off x="5943600" y="4495800"/>
            <a:ext cx="5594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endCxn id="13" idx="0"/>
          </p:cNvCxnSpPr>
          <p:nvPr/>
        </p:nvCxnSpPr>
        <p:spPr>
          <a:xfrm rot="5400000">
            <a:off x="7105671" y="3758818"/>
            <a:ext cx="924580" cy="0"/>
          </a:xfrm>
          <a:prstGeom prst="straightConnector1">
            <a:avLst/>
          </a:prstGeom>
          <a:ln>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5" idx="2"/>
          </p:cNvCxnSpPr>
          <p:nvPr/>
        </p:nvCxnSpPr>
        <p:spPr>
          <a:xfrm rot="5400000">
            <a:off x="1304034" y="4264682"/>
            <a:ext cx="603485" cy="11151"/>
          </a:xfrm>
          <a:prstGeom prst="straightConnector1">
            <a:avLst/>
          </a:prstGeom>
          <a:ln>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6" idx="1"/>
          </p:cNvCxnSpPr>
          <p:nvPr/>
        </p:nvCxnSpPr>
        <p:spPr>
          <a:xfrm rot="10800000">
            <a:off x="1600201" y="4268186"/>
            <a:ext cx="3624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Flowchart: Document 28"/>
          <p:cNvSpPr/>
          <p:nvPr/>
        </p:nvSpPr>
        <p:spPr>
          <a:xfrm>
            <a:off x="3124200" y="5195669"/>
            <a:ext cx="3657600" cy="900332"/>
          </a:xfrm>
          <a:prstGeom prst="flowChartDocumen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2800"/>
          </a:p>
        </p:txBody>
      </p:sp>
      <p:sp>
        <p:nvSpPr>
          <p:cNvPr id="30" name="TextBox 29"/>
          <p:cNvSpPr txBox="1"/>
          <p:nvPr/>
        </p:nvSpPr>
        <p:spPr>
          <a:xfrm>
            <a:off x="3124200" y="5180229"/>
            <a:ext cx="3657600" cy="738664"/>
          </a:xfrm>
          <a:prstGeom prst="rect">
            <a:avLst/>
          </a:prstGeom>
          <a:noFill/>
        </p:spPr>
        <p:txBody>
          <a:bodyPr wrap="square" rtlCol="0">
            <a:spAutoFit/>
          </a:bodyPr>
          <a:lstStyle/>
          <a:p>
            <a:pPr algn="ctr"/>
            <a:r>
              <a:rPr lang="en-US" sz="1400" b="1" dirty="0" smtClean="0"/>
              <a:t>P[Demand &gt; Capacity | Hazard Intensity] =</a:t>
            </a:r>
          </a:p>
          <a:p>
            <a:pPr algn="ctr"/>
            <a:r>
              <a:rPr lang="en-US" sz="1400" b="1" dirty="0" smtClean="0"/>
              <a:t>Probability of Failure (P</a:t>
            </a:r>
            <a:r>
              <a:rPr lang="en-US" sz="1400" b="1" baseline="-25000" dirty="0" smtClean="0"/>
              <a:t>f</a:t>
            </a:r>
            <a:r>
              <a:rPr lang="en-US" sz="1400" b="1" dirty="0" smtClean="0"/>
              <a:t>)</a:t>
            </a:r>
          </a:p>
        </p:txBody>
      </p:sp>
      <p:cxnSp>
        <p:nvCxnSpPr>
          <p:cNvPr id="31" name="Straight Arrow Connector 30"/>
          <p:cNvCxnSpPr/>
          <p:nvPr/>
        </p:nvCxnSpPr>
        <p:spPr>
          <a:xfrm rot="5400000">
            <a:off x="4328225" y="4937177"/>
            <a:ext cx="486505" cy="1046"/>
          </a:xfrm>
          <a:prstGeom prst="straightConnector1">
            <a:avLst/>
          </a:prstGeom>
          <a:ln>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10800000">
            <a:off x="4572000" y="4972037"/>
            <a:ext cx="903249" cy="14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0800000">
            <a:off x="3668751" y="4694448"/>
            <a:ext cx="903249" cy="14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10" idx="2"/>
          </p:cNvCxnSpPr>
          <p:nvPr/>
        </p:nvCxnSpPr>
        <p:spPr>
          <a:xfrm rot="5400000">
            <a:off x="5792437" y="3363833"/>
            <a:ext cx="168513" cy="0"/>
          </a:xfrm>
          <a:prstGeom prst="straightConnector1">
            <a:avLst/>
          </a:prstGeom>
          <a:ln>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rot="5400000">
            <a:off x="5646420" y="4503420"/>
            <a:ext cx="594360" cy="1588"/>
          </a:xfrm>
          <a:prstGeom prst="straightConnector1">
            <a:avLst/>
          </a:prstGeom>
          <a:ln>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781800" y="2971800"/>
            <a:ext cx="1304693" cy="307777"/>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Anchorage</a:t>
            </a:r>
            <a:endParaRPr lang="en-US" sz="1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r>
              <a:rPr lang="en-US" dirty="0" smtClean="0"/>
              <a:t>Vulnerability Modeling</a:t>
            </a:r>
            <a:endParaRPr lang="en-US" dirty="0"/>
          </a:p>
        </p:txBody>
      </p:sp>
      <p:sp>
        <p:nvSpPr>
          <p:cNvPr id="5" name="Rectangle 4"/>
          <p:cNvSpPr/>
          <p:nvPr/>
        </p:nvSpPr>
        <p:spPr>
          <a:xfrm>
            <a:off x="5073805" y="2543130"/>
            <a:ext cx="3612995" cy="2359510"/>
          </a:xfrm>
          <a:prstGeom prst="rect">
            <a:avLst/>
          </a:prstGeom>
          <a:noFill/>
          <a:ln w="19050"/>
        </p:spPr>
        <p:style>
          <a:lnRef idx="2">
            <a:schemeClr val="dk1"/>
          </a:lnRef>
          <a:fillRef idx="1">
            <a:schemeClr val="lt1"/>
          </a:fillRef>
          <a:effectRef idx="0">
            <a:schemeClr val="dk1"/>
          </a:effectRef>
          <a:fontRef idx="minor">
            <a:schemeClr val="dk1"/>
          </a:fontRef>
        </p:style>
        <p:txBody>
          <a:bodyPr rtlCol="0" anchor="ctr"/>
          <a:lstStyle/>
          <a:p>
            <a:pPr algn="ctr"/>
            <a:endParaRPr lang="en-US" sz="3200"/>
          </a:p>
        </p:txBody>
      </p:sp>
      <p:sp>
        <p:nvSpPr>
          <p:cNvPr id="6" name="Rectangle 5"/>
          <p:cNvSpPr/>
          <p:nvPr/>
        </p:nvSpPr>
        <p:spPr>
          <a:xfrm>
            <a:off x="457200" y="2543130"/>
            <a:ext cx="3713356" cy="2081920"/>
          </a:xfrm>
          <a:prstGeom prst="rect">
            <a:avLst/>
          </a:prstGeom>
          <a:noFill/>
          <a:ln w="19050"/>
        </p:spPr>
        <p:style>
          <a:lnRef idx="2">
            <a:schemeClr val="dk1"/>
          </a:lnRef>
          <a:fillRef idx="1">
            <a:schemeClr val="lt1"/>
          </a:fillRef>
          <a:effectRef idx="0">
            <a:schemeClr val="dk1"/>
          </a:effectRef>
          <a:fontRef idx="minor">
            <a:schemeClr val="dk1"/>
          </a:fontRef>
        </p:style>
        <p:txBody>
          <a:bodyPr rtlCol="0" anchor="ctr"/>
          <a:lstStyle/>
          <a:p>
            <a:pPr algn="ctr"/>
            <a:endParaRPr lang="en-US" sz="3200"/>
          </a:p>
        </p:txBody>
      </p:sp>
      <p:sp>
        <p:nvSpPr>
          <p:cNvPr id="7" name="TextBox 6"/>
          <p:cNvSpPr txBox="1"/>
          <p:nvPr/>
        </p:nvSpPr>
        <p:spPr>
          <a:xfrm>
            <a:off x="3733800" y="1524000"/>
            <a:ext cx="2107580" cy="923330"/>
          </a:xfrm>
          <a:prstGeom prst="rect">
            <a:avLst/>
          </a:prstGeom>
          <a:ln w="38100"/>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dirty="0" smtClean="0"/>
              <a:t>Static Reliability Assessment for Span Unseating</a:t>
            </a:r>
            <a:endParaRPr lang="en-US" b="1" dirty="0"/>
          </a:p>
        </p:txBody>
      </p:sp>
      <p:sp>
        <p:nvSpPr>
          <p:cNvPr id="8" name="TextBox 7"/>
          <p:cNvSpPr txBox="1"/>
          <p:nvPr/>
        </p:nvSpPr>
        <p:spPr>
          <a:xfrm>
            <a:off x="1371600" y="2265540"/>
            <a:ext cx="2107580" cy="523220"/>
          </a:xfrm>
          <a:prstGeom prst="rect">
            <a:avLst/>
          </a:prstGeom>
          <a:solidFill>
            <a:schemeClr val="accent1"/>
          </a:solidFill>
          <a:effectLst>
            <a:outerShdw blurRad="50800" dist="38100" dir="13500000" algn="br"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US" sz="1400" b="1" dirty="0" smtClean="0"/>
              <a:t>Probabilistic Demand Estimate</a:t>
            </a:r>
            <a:endParaRPr lang="en-US" sz="1400" b="1" dirty="0"/>
          </a:p>
        </p:txBody>
      </p:sp>
      <p:sp>
        <p:nvSpPr>
          <p:cNvPr id="9" name="TextBox 8"/>
          <p:cNvSpPr txBox="1"/>
          <p:nvPr/>
        </p:nvSpPr>
        <p:spPr>
          <a:xfrm>
            <a:off x="6096000" y="2334938"/>
            <a:ext cx="2107580" cy="523220"/>
          </a:xfrm>
          <a:prstGeom prst="rect">
            <a:avLst/>
          </a:prstGeom>
          <a:solidFill>
            <a:schemeClr val="accent2">
              <a:lumMod val="60000"/>
              <a:lumOff val="40000"/>
            </a:schemeClr>
          </a:solidFill>
          <a:effectLst>
            <a:outerShdw blurRad="50800" dist="38100" dir="10800000" algn="r"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US" sz="1400" b="1" dirty="0" smtClean="0"/>
              <a:t>Probabilistic Capacity Estimate</a:t>
            </a:r>
            <a:endParaRPr lang="en-US" sz="1400" b="1" dirty="0"/>
          </a:p>
        </p:txBody>
      </p:sp>
      <p:sp>
        <p:nvSpPr>
          <p:cNvPr id="10" name="TextBox 9"/>
          <p:cNvSpPr txBox="1"/>
          <p:nvPr/>
        </p:nvSpPr>
        <p:spPr>
          <a:xfrm>
            <a:off x="5274527" y="2971800"/>
            <a:ext cx="1204332" cy="307777"/>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Weight</a:t>
            </a:r>
            <a:endParaRPr lang="en-US" sz="1400" dirty="0"/>
          </a:p>
        </p:txBody>
      </p:sp>
      <p:sp>
        <p:nvSpPr>
          <p:cNvPr id="12" name="TextBox 11"/>
          <p:cNvSpPr txBox="1"/>
          <p:nvPr/>
        </p:nvSpPr>
        <p:spPr>
          <a:xfrm>
            <a:off x="5174166" y="3457582"/>
            <a:ext cx="2207941" cy="738664"/>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Uncertainties in materials densities and superstructure  geometry</a:t>
            </a:r>
            <a:endParaRPr lang="en-US" sz="1400" dirty="0"/>
          </a:p>
        </p:txBody>
      </p:sp>
      <p:sp>
        <p:nvSpPr>
          <p:cNvPr id="13" name="TextBox 12"/>
          <p:cNvSpPr txBox="1"/>
          <p:nvPr/>
        </p:nvSpPr>
        <p:spPr>
          <a:xfrm>
            <a:off x="6503020" y="4221108"/>
            <a:ext cx="2107580" cy="523220"/>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Uncertainties in materials strengths</a:t>
            </a:r>
            <a:endParaRPr lang="en-US" sz="1400" dirty="0"/>
          </a:p>
        </p:txBody>
      </p:sp>
      <p:sp>
        <p:nvSpPr>
          <p:cNvPr id="14" name="TextBox 13"/>
          <p:cNvSpPr txBox="1"/>
          <p:nvPr/>
        </p:nvSpPr>
        <p:spPr>
          <a:xfrm>
            <a:off x="557560" y="2863576"/>
            <a:ext cx="3481039" cy="523220"/>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Wave and surge parameter estimation and associated uncertainties</a:t>
            </a:r>
            <a:endParaRPr lang="en-US" sz="1400" dirty="0"/>
          </a:p>
        </p:txBody>
      </p:sp>
      <p:sp>
        <p:nvSpPr>
          <p:cNvPr id="15" name="TextBox 14"/>
          <p:cNvSpPr txBox="1"/>
          <p:nvPr/>
        </p:nvSpPr>
        <p:spPr>
          <a:xfrm>
            <a:off x="557561" y="3445295"/>
            <a:ext cx="2107580" cy="523220"/>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Joint </a:t>
            </a:r>
            <a:r>
              <a:rPr lang="en-US" sz="1400" dirty="0" err="1" smtClean="0"/>
              <a:t>pdf</a:t>
            </a:r>
            <a:r>
              <a:rPr lang="en-US" sz="1400" dirty="0" smtClean="0"/>
              <a:t> of wave period and wave height</a:t>
            </a:r>
            <a:endParaRPr lang="en-US" sz="1400" dirty="0"/>
          </a:p>
        </p:txBody>
      </p:sp>
      <p:sp>
        <p:nvSpPr>
          <p:cNvPr id="16" name="TextBox 15"/>
          <p:cNvSpPr txBox="1"/>
          <p:nvPr/>
        </p:nvSpPr>
        <p:spPr>
          <a:xfrm>
            <a:off x="1962615" y="4006576"/>
            <a:ext cx="2107580" cy="523220"/>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Uniform distribution for surge elevation</a:t>
            </a:r>
            <a:endParaRPr lang="en-US" sz="1400" dirty="0"/>
          </a:p>
        </p:txBody>
      </p:sp>
      <p:sp>
        <p:nvSpPr>
          <p:cNvPr id="17" name="TextBox 16"/>
          <p:cNvSpPr txBox="1"/>
          <p:nvPr/>
        </p:nvSpPr>
        <p:spPr>
          <a:xfrm>
            <a:off x="1561171" y="4572000"/>
            <a:ext cx="2107580" cy="307777"/>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Maximum Demand  </a:t>
            </a:r>
            <a:r>
              <a:rPr lang="en-US" sz="1400" dirty="0" err="1" smtClean="0"/>
              <a:t>pdf</a:t>
            </a:r>
            <a:endParaRPr lang="en-US" sz="1400" dirty="0"/>
          </a:p>
        </p:txBody>
      </p:sp>
      <p:sp>
        <p:nvSpPr>
          <p:cNvPr id="18" name="TextBox 17"/>
          <p:cNvSpPr txBox="1"/>
          <p:nvPr/>
        </p:nvSpPr>
        <p:spPr>
          <a:xfrm>
            <a:off x="5475249" y="4763845"/>
            <a:ext cx="1505415" cy="307777"/>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Capacity </a:t>
            </a:r>
            <a:r>
              <a:rPr lang="en-US" sz="1400" dirty="0" err="1" smtClean="0"/>
              <a:t>pdf</a:t>
            </a:r>
            <a:endParaRPr lang="en-US" sz="1400" dirty="0"/>
          </a:p>
        </p:txBody>
      </p:sp>
      <p:cxnSp>
        <p:nvCxnSpPr>
          <p:cNvPr id="23" name="Straight Connector 22"/>
          <p:cNvCxnSpPr>
            <a:stCxn id="13" idx="1"/>
          </p:cNvCxnSpPr>
          <p:nvPr/>
        </p:nvCxnSpPr>
        <p:spPr>
          <a:xfrm rot="10800000" flipV="1">
            <a:off x="5943600" y="4495800"/>
            <a:ext cx="5594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endCxn id="13" idx="0"/>
          </p:cNvCxnSpPr>
          <p:nvPr/>
        </p:nvCxnSpPr>
        <p:spPr>
          <a:xfrm rot="5400000">
            <a:off x="7105671" y="3758818"/>
            <a:ext cx="924580" cy="0"/>
          </a:xfrm>
          <a:prstGeom prst="straightConnector1">
            <a:avLst/>
          </a:prstGeom>
          <a:ln>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5" idx="2"/>
          </p:cNvCxnSpPr>
          <p:nvPr/>
        </p:nvCxnSpPr>
        <p:spPr>
          <a:xfrm rot="5400000">
            <a:off x="1304034" y="4264682"/>
            <a:ext cx="603485" cy="11151"/>
          </a:xfrm>
          <a:prstGeom prst="straightConnector1">
            <a:avLst/>
          </a:prstGeom>
          <a:ln>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6" idx="1"/>
          </p:cNvCxnSpPr>
          <p:nvPr/>
        </p:nvCxnSpPr>
        <p:spPr>
          <a:xfrm rot="10800000">
            <a:off x="1600201" y="4268186"/>
            <a:ext cx="3624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Flowchart: Document 28"/>
          <p:cNvSpPr/>
          <p:nvPr/>
        </p:nvSpPr>
        <p:spPr>
          <a:xfrm>
            <a:off x="3124200" y="5195669"/>
            <a:ext cx="3657600" cy="900332"/>
          </a:xfrm>
          <a:prstGeom prst="flowChartDocumen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2800"/>
          </a:p>
        </p:txBody>
      </p:sp>
      <p:sp>
        <p:nvSpPr>
          <p:cNvPr id="30" name="TextBox 29"/>
          <p:cNvSpPr txBox="1"/>
          <p:nvPr/>
        </p:nvSpPr>
        <p:spPr>
          <a:xfrm>
            <a:off x="3124200" y="5180229"/>
            <a:ext cx="3657600" cy="738664"/>
          </a:xfrm>
          <a:prstGeom prst="rect">
            <a:avLst/>
          </a:prstGeom>
          <a:noFill/>
        </p:spPr>
        <p:txBody>
          <a:bodyPr wrap="square" rtlCol="0">
            <a:spAutoFit/>
          </a:bodyPr>
          <a:lstStyle/>
          <a:p>
            <a:pPr algn="ctr"/>
            <a:r>
              <a:rPr lang="en-US" sz="1400" b="1" dirty="0" smtClean="0"/>
              <a:t>P[Demand &gt; Capacity | Hazard Intensity] =</a:t>
            </a:r>
          </a:p>
          <a:p>
            <a:pPr algn="ctr"/>
            <a:r>
              <a:rPr lang="en-US" sz="1400" b="1" dirty="0" smtClean="0"/>
              <a:t>Probability of Failure (P</a:t>
            </a:r>
            <a:r>
              <a:rPr lang="en-US" sz="1400" b="1" baseline="-25000" dirty="0" smtClean="0"/>
              <a:t>f</a:t>
            </a:r>
            <a:r>
              <a:rPr lang="en-US" sz="1400" b="1" dirty="0" smtClean="0"/>
              <a:t>)</a:t>
            </a:r>
          </a:p>
        </p:txBody>
      </p:sp>
      <p:cxnSp>
        <p:nvCxnSpPr>
          <p:cNvPr id="31" name="Straight Arrow Connector 30"/>
          <p:cNvCxnSpPr/>
          <p:nvPr/>
        </p:nvCxnSpPr>
        <p:spPr>
          <a:xfrm rot="5400000">
            <a:off x="4328225" y="4937177"/>
            <a:ext cx="486505" cy="1046"/>
          </a:xfrm>
          <a:prstGeom prst="straightConnector1">
            <a:avLst/>
          </a:prstGeom>
          <a:ln>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10800000">
            <a:off x="4572000" y="4972037"/>
            <a:ext cx="903249" cy="14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0800000">
            <a:off x="3668751" y="4694448"/>
            <a:ext cx="903249" cy="14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10" idx="2"/>
          </p:cNvCxnSpPr>
          <p:nvPr/>
        </p:nvCxnSpPr>
        <p:spPr>
          <a:xfrm rot="5400000">
            <a:off x="5792437" y="3363833"/>
            <a:ext cx="168513" cy="0"/>
          </a:xfrm>
          <a:prstGeom prst="straightConnector1">
            <a:avLst/>
          </a:prstGeom>
          <a:ln>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rot="5400000">
            <a:off x="5646420" y="4503420"/>
            <a:ext cx="594360" cy="1588"/>
          </a:xfrm>
          <a:prstGeom prst="straightConnector1">
            <a:avLst/>
          </a:prstGeom>
          <a:ln>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781800" y="2971800"/>
            <a:ext cx="1304693" cy="307777"/>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Anchorage</a:t>
            </a:r>
            <a:endParaRPr lang="en-US" sz="1400" dirty="0"/>
          </a:p>
        </p:txBody>
      </p:sp>
      <p:grpSp>
        <p:nvGrpSpPr>
          <p:cNvPr id="58" name="Group 57"/>
          <p:cNvGrpSpPr/>
          <p:nvPr/>
        </p:nvGrpSpPr>
        <p:grpSpPr>
          <a:xfrm>
            <a:off x="762000" y="1905000"/>
            <a:ext cx="7772400" cy="4343400"/>
            <a:chOff x="762000" y="1905000"/>
            <a:chExt cx="7772400" cy="4343400"/>
          </a:xfrm>
        </p:grpSpPr>
        <p:sp>
          <p:nvSpPr>
            <p:cNvPr id="44" name="Rounded Rectangle 43"/>
            <p:cNvSpPr/>
            <p:nvPr/>
          </p:nvSpPr>
          <p:spPr>
            <a:xfrm>
              <a:off x="762000" y="1905000"/>
              <a:ext cx="7772400" cy="434340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grpSp>
          <p:nvGrpSpPr>
            <p:cNvPr id="45" name="Group 53"/>
            <p:cNvGrpSpPr/>
            <p:nvPr/>
          </p:nvGrpSpPr>
          <p:grpSpPr>
            <a:xfrm>
              <a:off x="1066800" y="2533471"/>
              <a:ext cx="7467600" cy="3638729"/>
              <a:chOff x="1905000" y="1847671"/>
              <a:chExt cx="7467600" cy="3638729"/>
            </a:xfrm>
          </p:grpSpPr>
          <p:pic>
            <p:nvPicPr>
              <p:cNvPr id="48" name="Picture 3"/>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1905000" y="1981200"/>
                <a:ext cx="5999284" cy="3505200"/>
              </a:xfrm>
              <a:prstGeom prst="rect">
                <a:avLst/>
              </a:prstGeom>
              <a:noFill/>
              <a:ln w="9525">
                <a:noFill/>
                <a:miter lim="800000"/>
                <a:headEnd/>
                <a:tailEnd/>
              </a:ln>
            </p:spPr>
          </p:pic>
          <p:cxnSp>
            <p:nvCxnSpPr>
              <p:cNvPr id="49" name="Straight Arrow Connector 48"/>
              <p:cNvCxnSpPr/>
              <p:nvPr/>
            </p:nvCxnSpPr>
            <p:spPr>
              <a:xfrm rot="16200000" flipV="1">
                <a:off x="2667000" y="3352800"/>
                <a:ext cx="838200" cy="838200"/>
              </a:xfrm>
              <a:prstGeom prst="straightConnector1">
                <a:avLst/>
              </a:prstGeom>
              <a:ln>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rot="2576150">
                <a:off x="2629590" y="3559339"/>
                <a:ext cx="1295400" cy="338554"/>
              </a:xfrm>
              <a:prstGeom prst="rect">
                <a:avLst/>
              </a:prstGeom>
              <a:noFill/>
            </p:spPr>
            <p:txBody>
              <a:bodyPr wrap="square" rtlCol="0">
                <a:spAutoFit/>
              </a:bodyPr>
              <a:lstStyle/>
              <a:p>
                <a:r>
                  <a:rPr lang="en-US" sz="1600" dirty="0" smtClean="0">
                    <a:solidFill>
                      <a:schemeClr val="bg1"/>
                    </a:solidFill>
                  </a:rPr>
                  <a:t>Deck width</a:t>
                </a:r>
                <a:endParaRPr lang="en-US" sz="1600" baseline="-25000" dirty="0">
                  <a:solidFill>
                    <a:schemeClr val="bg1"/>
                  </a:solidFill>
                </a:endParaRPr>
              </a:p>
            </p:txBody>
          </p:sp>
          <p:sp>
            <p:nvSpPr>
              <p:cNvPr id="52" name="TextBox 51"/>
              <p:cNvSpPr txBox="1"/>
              <p:nvPr/>
            </p:nvSpPr>
            <p:spPr>
              <a:xfrm>
                <a:off x="7711637" y="2217003"/>
                <a:ext cx="1660963" cy="830997"/>
              </a:xfrm>
              <a:prstGeom prst="rect">
                <a:avLst/>
              </a:prstGeom>
              <a:noFill/>
            </p:spPr>
            <p:txBody>
              <a:bodyPr wrap="square" rtlCol="0">
                <a:spAutoFit/>
              </a:bodyPr>
              <a:lstStyle/>
              <a:p>
                <a:pPr algn="ctr"/>
                <a:r>
                  <a:rPr lang="en-US" sz="1600" dirty="0" smtClean="0"/>
                  <a:t>Deck thickness and girder height</a:t>
                </a:r>
                <a:endParaRPr lang="en-US" sz="1600" baseline="-25000" dirty="0"/>
              </a:p>
            </p:txBody>
          </p:sp>
          <p:cxnSp>
            <p:nvCxnSpPr>
              <p:cNvPr id="53" name="Straight Arrow Connector 52"/>
              <p:cNvCxnSpPr/>
              <p:nvPr/>
            </p:nvCxnSpPr>
            <p:spPr>
              <a:xfrm rot="5400000" flipH="1" flipV="1">
                <a:off x="7506494" y="2780506"/>
                <a:ext cx="228600" cy="1588"/>
              </a:xfrm>
              <a:prstGeom prst="straightConnector1">
                <a:avLst/>
              </a:prstGeom>
              <a:ln>
                <a:solidFill>
                  <a:schemeClr val="bg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5638800" y="2667000"/>
                <a:ext cx="1660963" cy="584775"/>
              </a:xfrm>
              <a:prstGeom prst="rect">
                <a:avLst/>
              </a:prstGeom>
              <a:noFill/>
            </p:spPr>
            <p:txBody>
              <a:bodyPr wrap="square" rtlCol="0">
                <a:spAutoFit/>
              </a:bodyPr>
              <a:lstStyle/>
              <a:p>
                <a:r>
                  <a:rPr lang="en-US" sz="1600" dirty="0" smtClean="0">
                    <a:solidFill>
                      <a:schemeClr val="bg1"/>
                    </a:solidFill>
                  </a:rPr>
                  <a:t>Connection detail</a:t>
                </a:r>
                <a:endParaRPr lang="en-US" sz="1600" baseline="-25000" dirty="0">
                  <a:solidFill>
                    <a:schemeClr val="bg1"/>
                  </a:solidFill>
                </a:endParaRPr>
              </a:p>
            </p:txBody>
          </p:sp>
          <p:sp>
            <p:nvSpPr>
              <p:cNvPr id="55" name="Oval 54"/>
              <p:cNvSpPr/>
              <p:nvPr/>
            </p:nvSpPr>
            <p:spPr>
              <a:xfrm>
                <a:off x="6248400" y="3048000"/>
                <a:ext cx="457200" cy="457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p:cNvSpPr txBox="1"/>
              <p:nvPr/>
            </p:nvSpPr>
            <p:spPr>
              <a:xfrm>
                <a:off x="2590800" y="1847671"/>
                <a:ext cx="1676400" cy="1200329"/>
              </a:xfrm>
              <a:prstGeom prst="rect">
                <a:avLst/>
              </a:prstGeom>
              <a:noFill/>
            </p:spPr>
            <p:txBody>
              <a:bodyPr wrap="square" rtlCol="0">
                <a:spAutoFit/>
              </a:bodyPr>
              <a:lstStyle/>
              <a:p>
                <a:pPr algn="ctr"/>
                <a:r>
                  <a:rPr lang="en-US" dirty="0" smtClean="0"/>
                  <a:t>No. of girders, girder area, pavement thickness</a:t>
                </a:r>
                <a:endParaRPr lang="en-US" dirty="0"/>
              </a:p>
            </p:txBody>
          </p:sp>
        </p:grpSp>
        <p:sp>
          <p:nvSpPr>
            <p:cNvPr id="57" name="TextBox 56"/>
            <p:cNvSpPr txBox="1"/>
            <p:nvPr/>
          </p:nvSpPr>
          <p:spPr>
            <a:xfrm>
              <a:off x="3657600" y="1905000"/>
              <a:ext cx="1981200" cy="830997"/>
            </a:xfrm>
            <a:prstGeom prst="rect">
              <a:avLst/>
            </a:prstGeom>
            <a:noFill/>
          </p:spPr>
          <p:txBody>
            <a:bodyPr wrap="square" rtlCol="0">
              <a:spAutoFit/>
            </a:bodyPr>
            <a:lstStyle/>
            <a:p>
              <a:pPr algn="ctr"/>
              <a:r>
                <a:rPr lang="en-US" sz="2400" dirty="0" smtClean="0"/>
                <a:t>Capacity parameters</a:t>
              </a:r>
              <a:endParaRPr lang="en-US" sz="2400" dirty="0"/>
            </a:p>
          </p:txBody>
        </p:sp>
      </p:grpSp>
      <p:sp>
        <p:nvSpPr>
          <p:cNvPr id="60" name="TextBox 59"/>
          <p:cNvSpPr txBox="1"/>
          <p:nvPr/>
        </p:nvSpPr>
        <p:spPr>
          <a:xfrm>
            <a:off x="6629400" y="914400"/>
            <a:ext cx="2107580" cy="523220"/>
          </a:xfrm>
          <a:prstGeom prst="rect">
            <a:avLst/>
          </a:prstGeom>
          <a:solidFill>
            <a:schemeClr val="accent2">
              <a:lumMod val="60000"/>
              <a:lumOff val="40000"/>
            </a:schemeClr>
          </a:solidFill>
          <a:effectLst>
            <a:outerShdw blurRad="50800" dist="38100" dir="10800000" algn="r"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US" sz="1400" b="1" dirty="0" smtClean="0"/>
              <a:t>Probabilistic Capacity Estimate</a:t>
            </a:r>
            <a:endParaRPr lang="en-US" sz="14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r>
              <a:rPr lang="en-US" dirty="0" smtClean="0"/>
              <a:t>Vulnerability Modeling</a:t>
            </a:r>
            <a:endParaRPr lang="en-US" dirty="0"/>
          </a:p>
        </p:txBody>
      </p:sp>
      <p:sp>
        <p:nvSpPr>
          <p:cNvPr id="5" name="Rectangle 4"/>
          <p:cNvSpPr/>
          <p:nvPr/>
        </p:nvSpPr>
        <p:spPr>
          <a:xfrm>
            <a:off x="5073805" y="2543130"/>
            <a:ext cx="3612995" cy="2359510"/>
          </a:xfrm>
          <a:prstGeom prst="rect">
            <a:avLst/>
          </a:prstGeom>
          <a:noFill/>
          <a:ln w="19050"/>
        </p:spPr>
        <p:style>
          <a:lnRef idx="2">
            <a:schemeClr val="dk1"/>
          </a:lnRef>
          <a:fillRef idx="1">
            <a:schemeClr val="lt1"/>
          </a:fillRef>
          <a:effectRef idx="0">
            <a:schemeClr val="dk1"/>
          </a:effectRef>
          <a:fontRef idx="minor">
            <a:schemeClr val="dk1"/>
          </a:fontRef>
        </p:style>
        <p:txBody>
          <a:bodyPr rtlCol="0" anchor="ctr"/>
          <a:lstStyle/>
          <a:p>
            <a:pPr algn="ctr"/>
            <a:endParaRPr lang="en-US" sz="3200"/>
          </a:p>
        </p:txBody>
      </p:sp>
      <p:sp>
        <p:nvSpPr>
          <p:cNvPr id="6" name="Rectangle 5"/>
          <p:cNvSpPr/>
          <p:nvPr/>
        </p:nvSpPr>
        <p:spPr>
          <a:xfrm>
            <a:off x="457200" y="2543130"/>
            <a:ext cx="3713356" cy="2081920"/>
          </a:xfrm>
          <a:prstGeom prst="rect">
            <a:avLst/>
          </a:prstGeom>
          <a:noFill/>
          <a:ln w="19050"/>
        </p:spPr>
        <p:style>
          <a:lnRef idx="2">
            <a:schemeClr val="dk1"/>
          </a:lnRef>
          <a:fillRef idx="1">
            <a:schemeClr val="lt1"/>
          </a:fillRef>
          <a:effectRef idx="0">
            <a:schemeClr val="dk1"/>
          </a:effectRef>
          <a:fontRef idx="minor">
            <a:schemeClr val="dk1"/>
          </a:fontRef>
        </p:style>
        <p:txBody>
          <a:bodyPr rtlCol="0" anchor="ctr"/>
          <a:lstStyle/>
          <a:p>
            <a:pPr algn="ctr"/>
            <a:endParaRPr lang="en-US" sz="3200"/>
          </a:p>
        </p:txBody>
      </p:sp>
      <p:sp>
        <p:nvSpPr>
          <p:cNvPr id="7" name="TextBox 6"/>
          <p:cNvSpPr txBox="1"/>
          <p:nvPr/>
        </p:nvSpPr>
        <p:spPr>
          <a:xfrm>
            <a:off x="3733800" y="1524000"/>
            <a:ext cx="2107580" cy="923330"/>
          </a:xfrm>
          <a:prstGeom prst="rect">
            <a:avLst/>
          </a:prstGeom>
          <a:ln w="38100"/>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dirty="0" smtClean="0"/>
              <a:t>Static Reliability Assessment for Span Unseating</a:t>
            </a:r>
            <a:endParaRPr lang="en-US" b="1" dirty="0"/>
          </a:p>
        </p:txBody>
      </p:sp>
      <p:sp>
        <p:nvSpPr>
          <p:cNvPr id="8" name="TextBox 7"/>
          <p:cNvSpPr txBox="1"/>
          <p:nvPr/>
        </p:nvSpPr>
        <p:spPr>
          <a:xfrm>
            <a:off x="1371600" y="2265540"/>
            <a:ext cx="2107580" cy="523220"/>
          </a:xfrm>
          <a:prstGeom prst="rect">
            <a:avLst/>
          </a:prstGeom>
          <a:solidFill>
            <a:schemeClr val="accent1"/>
          </a:solidFill>
          <a:effectLst>
            <a:outerShdw blurRad="50800" dist="38100" dir="13500000" algn="br"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US" sz="1400" b="1" dirty="0" smtClean="0"/>
              <a:t>Probabilistic Demand Estimate</a:t>
            </a:r>
            <a:endParaRPr lang="en-US" sz="1400" b="1" dirty="0"/>
          </a:p>
        </p:txBody>
      </p:sp>
      <p:sp>
        <p:nvSpPr>
          <p:cNvPr id="9" name="TextBox 8"/>
          <p:cNvSpPr txBox="1"/>
          <p:nvPr/>
        </p:nvSpPr>
        <p:spPr>
          <a:xfrm>
            <a:off x="6096000" y="2334938"/>
            <a:ext cx="2107580" cy="523220"/>
          </a:xfrm>
          <a:prstGeom prst="rect">
            <a:avLst/>
          </a:prstGeom>
          <a:solidFill>
            <a:schemeClr val="accent2">
              <a:lumMod val="60000"/>
              <a:lumOff val="40000"/>
            </a:schemeClr>
          </a:solidFill>
          <a:effectLst>
            <a:outerShdw blurRad="50800" dist="38100" dir="10800000" algn="r"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US" sz="1400" b="1" dirty="0" smtClean="0"/>
              <a:t>Probabilistic Capacity Estimate</a:t>
            </a:r>
            <a:endParaRPr lang="en-US" sz="1400" b="1" dirty="0"/>
          </a:p>
        </p:txBody>
      </p:sp>
      <p:sp>
        <p:nvSpPr>
          <p:cNvPr id="10" name="TextBox 9"/>
          <p:cNvSpPr txBox="1"/>
          <p:nvPr/>
        </p:nvSpPr>
        <p:spPr>
          <a:xfrm>
            <a:off x="5274527" y="2971800"/>
            <a:ext cx="1204332" cy="307777"/>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Weight</a:t>
            </a:r>
            <a:endParaRPr lang="en-US" sz="1400" dirty="0"/>
          </a:p>
        </p:txBody>
      </p:sp>
      <p:sp>
        <p:nvSpPr>
          <p:cNvPr id="12" name="TextBox 11"/>
          <p:cNvSpPr txBox="1"/>
          <p:nvPr/>
        </p:nvSpPr>
        <p:spPr>
          <a:xfrm>
            <a:off x="5174166" y="3457582"/>
            <a:ext cx="2207941" cy="738664"/>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Uncertainties in materials densities and superstructure  geometry</a:t>
            </a:r>
            <a:endParaRPr lang="en-US" sz="1400" dirty="0"/>
          </a:p>
        </p:txBody>
      </p:sp>
      <p:sp>
        <p:nvSpPr>
          <p:cNvPr id="13" name="TextBox 12"/>
          <p:cNvSpPr txBox="1"/>
          <p:nvPr/>
        </p:nvSpPr>
        <p:spPr>
          <a:xfrm>
            <a:off x="6503020" y="4221108"/>
            <a:ext cx="2107580" cy="523220"/>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Uncertainties in materials strengths</a:t>
            </a:r>
            <a:endParaRPr lang="en-US" sz="1400" dirty="0"/>
          </a:p>
        </p:txBody>
      </p:sp>
      <p:sp>
        <p:nvSpPr>
          <p:cNvPr id="14" name="TextBox 13"/>
          <p:cNvSpPr txBox="1"/>
          <p:nvPr/>
        </p:nvSpPr>
        <p:spPr>
          <a:xfrm>
            <a:off x="557560" y="2863576"/>
            <a:ext cx="3481039" cy="523220"/>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Wave and surge parameter estimation and associated uncertainties</a:t>
            </a:r>
            <a:endParaRPr lang="en-US" sz="1400" dirty="0"/>
          </a:p>
        </p:txBody>
      </p:sp>
      <p:sp>
        <p:nvSpPr>
          <p:cNvPr id="15" name="TextBox 14"/>
          <p:cNvSpPr txBox="1"/>
          <p:nvPr/>
        </p:nvSpPr>
        <p:spPr>
          <a:xfrm>
            <a:off x="557561" y="3445295"/>
            <a:ext cx="2107580" cy="523220"/>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Joint </a:t>
            </a:r>
            <a:r>
              <a:rPr lang="en-US" sz="1400" dirty="0" err="1" smtClean="0"/>
              <a:t>pdf</a:t>
            </a:r>
            <a:r>
              <a:rPr lang="en-US" sz="1400" dirty="0" smtClean="0"/>
              <a:t> of wave period and wave height</a:t>
            </a:r>
            <a:endParaRPr lang="en-US" sz="1400" dirty="0"/>
          </a:p>
        </p:txBody>
      </p:sp>
      <p:sp>
        <p:nvSpPr>
          <p:cNvPr id="16" name="TextBox 15"/>
          <p:cNvSpPr txBox="1"/>
          <p:nvPr/>
        </p:nvSpPr>
        <p:spPr>
          <a:xfrm>
            <a:off x="1962615" y="4006576"/>
            <a:ext cx="2107580" cy="523220"/>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Uniform distribution for surge elevation</a:t>
            </a:r>
            <a:endParaRPr lang="en-US" sz="1400" dirty="0"/>
          </a:p>
        </p:txBody>
      </p:sp>
      <p:sp>
        <p:nvSpPr>
          <p:cNvPr id="17" name="TextBox 16"/>
          <p:cNvSpPr txBox="1"/>
          <p:nvPr/>
        </p:nvSpPr>
        <p:spPr>
          <a:xfrm>
            <a:off x="1561171" y="4572000"/>
            <a:ext cx="2107580" cy="307777"/>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Maximum Demand  </a:t>
            </a:r>
            <a:r>
              <a:rPr lang="en-US" sz="1400" dirty="0" err="1" smtClean="0"/>
              <a:t>pdf</a:t>
            </a:r>
            <a:endParaRPr lang="en-US" sz="1400" dirty="0"/>
          </a:p>
        </p:txBody>
      </p:sp>
      <p:sp>
        <p:nvSpPr>
          <p:cNvPr id="18" name="TextBox 17"/>
          <p:cNvSpPr txBox="1"/>
          <p:nvPr/>
        </p:nvSpPr>
        <p:spPr>
          <a:xfrm>
            <a:off x="5475249" y="4763845"/>
            <a:ext cx="1505415" cy="307777"/>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Capacity </a:t>
            </a:r>
            <a:r>
              <a:rPr lang="en-US" sz="1400" dirty="0" err="1" smtClean="0"/>
              <a:t>pdf</a:t>
            </a:r>
            <a:endParaRPr lang="en-US" sz="1400" dirty="0"/>
          </a:p>
        </p:txBody>
      </p:sp>
      <p:cxnSp>
        <p:nvCxnSpPr>
          <p:cNvPr id="23" name="Straight Connector 22"/>
          <p:cNvCxnSpPr>
            <a:stCxn id="13" idx="1"/>
          </p:cNvCxnSpPr>
          <p:nvPr/>
        </p:nvCxnSpPr>
        <p:spPr>
          <a:xfrm rot="10800000" flipV="1">
            <a:off x="5943600" y="4495800"/>
            <a:ext cx="5594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endCxn id="13" idx="0"/>
          </p:cNvCxnSpPr>
          <p:nvPr/>
        </p:nvCxnSpPr>
        <p:spPr>
          <a:xfrm rot="5400000">
            <a:off x="7105671" y="3758818"/>
            <a:ext cx="924580" cy="0"/>
          </a:xfrm>
          <a:prstGeom prst="straightConnector1">
            <a:avLst/>
          </a:prstGeom>
          <a:ln>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5" idx="2"/>
          </p:cNvCxnSpPr>
          <p:nvPr/>
        </p:nvCxnSpPr>
        <p:spPr>
          <a:xfrm rot="5400000">
            <a:off x="1304034" y="4264682"/>
            <a:ext cx="603485" cy="11151"/>
          </a:xfrm>
          <a:prstGeom prst="straightConnector1">
            <a:avLst/>
          </a:prstGeom>
          <a:ln>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6" idx="1"/>
          </p:cNvCxnSpPr>
          <p:nvPr/>
        </p:nvCxnSpPr>
        <p:spPr>
          <a:xfrm rot="10800000">
            <a:off x="1600201" y="4268186"/>
            <a:ext cx="3624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Flowchart: Document 28"/>
          <p:cNvSpPr/>
          <p:nvPr/>
        </p:nvSpPr>
        <p:spPr>
          <a:xfrm>
            <a:off x="3124200" y="5195669"/>
            <a:ext cx="3657600" cy="900332"/>
          </a:xfrm>
          <a:prstGeom prst="flowChartDocumen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2800"/>
          </a:p>
        </p:txBody>
      </p:sp>
      <p:sp>
        <p:nvSpPr>
          <p:cNvPr id="30" name="TextBox 29"/>
          <p:cNvSpPr txBox="1"/>
          <p:nvPr/>
        </p:nvSpPr>
        <p:spPr>
          <a:xfrm>
            <a:off x="3124200" y="5180229"/>
            <a:ext cx="3657600" cy="738664"/>
          </a:xfrm>
          <a:prstGeom prst="rect">
            <a:avLst/>
          </a:prstGeom>
          <a:noFill/>
        </p:spPr>
        <p:txBody>
          <a:bodyPr wrap="square" rtlCol="0">
            <a:spAutoFit/>
          </a:bodyPr>
          <a:lstStyle/>
          <a:p>
            <a:pPr algn="ctr"/>
            <a:r>
              <a:rPr lang="en-US" sz="1400" b="1" dirty="0" smtClean="0"/>
              <a:t>P[Demand &gt; Capacity | Hazard Intensity] =</a:t>
            </a:r>
          </a:p>
          <a:p>
            <a:pPr algn="ctr"/>
            <a:r>
              <a:rPr lang="en-US" sz="1400" b="1" dirty="0" smtClean="0"/>
              <a:t>Probability of Failure (P</a:t>
            </a:r>
            <a:r>
              <a:rPr lang="en-US" sz="1400" b="1" baseline="-25000" dirty="0" smtClean="0"/>
              <a:t>f</a:t>
            </a:r>
            <a:r>
              <a:rPr lang="en-US" sz="1400" b="1" dirty="0" smtClean="0"/>
              <a:t>)</a:t>
            </a:r>
          </a:p>
        </p:txBody>
      </p:sp>
      <p:cxnSp>
        <p:nvCxnSpPr>
          <p:cNvPr id="31" name="Straight Arrow Connector 30"/>
          <p:cNvCxnSpPr/>
          <p:nvPr/>
        </p:nvCxnSpPr>
        <p:spPr>
          <a:xfrm rot="5400000">
            <a:off x="4328225" y="4937177"/>
            <a:ext cx="486505" cy="1046"/>
          </a:xfrm>
          <a:prstGeom prst="straightConnector1">
            <a:avLst/>
          </a:prstGeom>
          <a:ln>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10800000">
            <a:off x="4572000" y="4972037"/>
            <a:ext cx="903249" cy="14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0800000">
            <a:off x="3668751" y="4694448"/>
            <a:ext cx="903249" cy="14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10" idx="2"/>
          </p:cNvCxnSpPr>
          <p:nvPr/>
        </p:nvCxnSpPr>
        <p:spPr>
          <a:xfrm rot="5400000">
            <a:off x="5792437" y="3363833"/>
            <a:ext cx="168513" cy="0"/>
          </a:xfrm>
          <a:prstGeom prst="straightConnector1">
            <a:avLst/>
          </a:prstGeom>
          <a:ln>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rot="5400000">
            <a:off x="5646420" y="4503420"/>
            <a:ext cx="594360" cy="1588"/>
          </a:xfrm>
          <a:prstGeom prst="straightConnector1">
            <a:avLst/>
          </a:prstGeom>
          <a:ln>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781800" y="2971800"/>
            <a:ext cx="1304693" cy="307777"/>
          </a:xfrm>
          <a:prstGeom prst="rect">
            <a:avLst/>
          </a:prstGeom>
          <a:ln w="95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400" dirty="0" smtClean="0"/>
              <a:t>Anchorage</a:t>
            </a:r>
            <a:endParaRPr lang="en-US" sz="1400" dirty="0"/>
          </a:p>
        </p:txBody>
      </p:sp>
      <p:grpSp>
        <p:nvGrpSpPr>
          <p:cNvPr id="48" name="Group 47"/>
          <p:cNvGrpSpPr/>
          <p:nvPr/>
        </p:nvGrpSpPr>
        <p:grpSpPr>
          <a:xfrm>
            <a:off x="762000" y="1905000"/>
            <a:ext cx="7772400" cy="4343400"/>
            <a:chOff x="609600" y="1905000"/>
            <a:chExt cx="7772400" cy="4343400"/>
          </a:xfrm>
        </p:grpSpPr>
        <p:grpSp>
          <p:nvGrpSpPr>
            <p:cNvPr id="45" name="Group 44"/>
            <p:cNvGrpSpPr/>
            <p:nvPr/>
          </p:nvGrpSpPr>
          <p:grpSpPr>
            <a:xfrm>
              <a:off x="609600" y="1905000"/>
              <a:ext cx="7772400" cy="4343400"/>
              <a:chOff x="914400" y="1828800"/>
              <a:chExt cx="7772400" cy="4343400"/>
            </a:xfrm>
          </p:grpSpPr>
          <p:sp>
            <p:nvSpPr>
              <p:cNvPr id="44" name="Rounded Rectangle 43"/>
              <p:cNvSpPr/>
              <p:nvPr/>
            </p:nvSpPr>
            <p:spPr>
              <a:xfrm>
                <a:off x="914400" y="1828800"/>
                <a:ext cx="7772400" cy="43434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28" name="Group 23"/>
              <p:cNvGrpSpPr/>
              <p:nvPr/>
            </p:nvGrpSpPr>
            <p:grpSpPr>
              <a:xfrm>
                <a:off x="1295400" y="2057400"/>
                <a:ext cx="7315200" cy="3812459"/>
                <a:chOff x="1828800" y="2286000"/>
                <a:chExt cx="7315200" cy="3812459"/>
              </a:xfrm>
            </p:grpSpPr>
            <p:grpSp>
              <p:nvGrpSpPr>
                <p:cNvPr id="34" name="Group 54"/>
                <p:cNvGrpSpPr/>
                <p:nvPr/>
              </p:nvGrpSpPr>
              <p:grpSpPr>
                <a:xfrm>
                  <a:off x="1828800" y="2286000"/>
                  <a:ext cx="7315200" cy="3812459"/>
                  <a:chOff x="1828800" y="2286000"/>
                  <a:chExt cx="7315200" cy="3812459"/>
                </a:xfrm>
              </p:grpSpPr>
              <p:pic>
                <p:nvPicPr>
                  <p:cNvPr id="37" name="Picture 4"/>
                  <p:cNvPicPr>
                    <a:picLocks noChangeAspect="1" noChangeArrowheads="1"/>
                  </p:cNvPicPr>
                  <p:nvPr/>
                </p:nvPicPr>
                <p:blipFill>
                  <a:blip r:embed="rId3" cstate="email"/>
                  <a:srcRect/>
                  <a:stretch>
                    <a:fillRect/>
                  </a:stretch>
                </p:blipFill>
                <p:spPr bwMode="auto">
                  <a:xfrm>
                    <a:off x="1828800" y="2286000"/>
                    <a:ext cx="6477000" cy="3812459"/>
                  </a:xfrm>
                  <a:prstGeom prst="rect">
                    <a:avLst/>
                  </a:prstGeom>
                  <a:noFill/>
                  <a:ln w="9525">
                    <a:noFill/>
                    <a:miter lim="800000"/>
                    <a:headEnd/>
                    <a:tailEnd/>
                  </a:ln>
                </p:spPr>
              </p:pic>
              <p:cxnSp>
                <p:nvCxnSpPr>
                  <p:cNvPr id="38" name="Straight Arrow Connector 37"/>
                  <p:cNvCxnSpPr/>
                  <p:nvPr/>
                </p:nvCxnSpPr>
                <p:spPr>
                  <a:xfrm rot="5400000">
                    <a:off x="7505700" y="3240959"/>
                    <a:ext cx="685800" cy="1588"/>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7848600" y="2898059"/>
                    <a:ext cx="1295400" cy="584775"/>
                  </a:xfrm>
                  <a:prstGeom prst="rect">
                    <a:avLst/>
                  </a:prstGeom>
                  <a:noFill/>
                </p:spPr>
                <p:txBody>
                  <a:bodyPr wrap="square" rtlCol="0">
                    <a:spAutoFit/>
                  </a:bodyPr>
                  <a:lstStyle/>
                  <a:p>
                    <a:r>
                      <a:rPr lang="en-US" sz="1600" dirty="0" smtClean="0"/>
                      <a:t>Max Wave height, </a:t>
                    </a:r>
                    <a:r>
                      <a:rPr lang="en-US" sz="1600" dirty="0" err="1" smtClean="0"/>
                      <a:t>H</a:t>
                    </a:r>
                    <a:r>
                      <a:rPr lang="en-US" sz="1600" baseline="-25000" dirty="0" err="1" smtClean="0"/>
                      <a:t>max</a:t>
                    </a:r>
                    <a:endParaRPr lang="en-US" sz="1600" baseline="-25000" dirty="0"/>
                  </a:p>
                </p:txBody>
              </p:sp>
              <p:sp>
                <p:nvSpPr>
                  <p:cNvPr id="40" name="TextBox 39"/>
                  <p:cNvSpPr txBox="1"/>
                  <p:nvPr/>
                </p:nvSpPr>
                <p:spPr>
                  <a:xfrm rot="2363900">
                    <a:off x="2133600" y="3964859"/>
                    <a:ext cx="1295400" cy="584775"/>
                  </a:xfrm>
                  <a:prstGeom prst="rect">
                    <a:avLst/>
                  </a:prstGeom>
                  <a:noFill/>
                </p:spPr>
                <p:txBody>
                  <a:bodyPr wrap="square" rtlCol="0">
                    <a:spAutoFit/>
                  </a:bodyPr>
                  <a:lstStyle/>
                  <a:p>
                    <a:r>
                      <a:rPr lang="en-US" sz="1600" dirty="0" smtClean="0"/>
                      <a:t>Wave length, </a:t>
                    </a:r>
                    <a:r>
                      <a:rPr lang="el-GR" sz="1600" dirty="0" smtClean="0">
                        <a:latin typeface="Arial"/>
                        <a:cs typeface="Arial"/>
                      </a:rPr>
                      <a:t>λ</a:t>
                    </a:r>
                    <a:endParaRPr lang="en-US" sz="1600" baseline="-25000" dirty="0"/>
                  </a:p>
                </p:txBody>
              </p:sp>
              <p:cxnSp>
                <p:nvCxnSpPr>
                  <p:cNvPr id="41" name="Straight Arrow Connector 40"/>
                  <p:cNvCxnSpPr/>
                  <p:nvPr/>
                </p:nvCxnSpPr>
                <p:spPr>
                  <a:xfrm>
                    <a:off x="1981200" y="4117259"/>
                    <a:ext cx="838200" cy="60960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5400000">
                    <a:off x="5371306" y="4764959"/>
                    <a:ext cx="838994" cy="794"/>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5791200" y="4498259"/>
                    <a:ext cx="1295400" cy="584775"/>
                  </a:xfrm>
                  <a:prstGeom prst="rect">
                    <a:avLst/>
                  </a:prstGeom>
                  <a:noFill/>
                </p:spPr>
                <p:txBody>
                  <a:bodyPr wrap="square" rtlCol="0">
                    <a:spAutoFit/>
                  </a:bodyPr>
                  <a:lstStyle/>
                  <a:p>
                    <a:r>
                      <a:rPr lang="en-US" sz="1600" dirty="0" smtClean="0"/>
                      <a:t>Water depth</a:t>
                    </a:r>
                  </a:p>
                  <a:p>
                    <a:r>
                      <a:rPr lang="en-US" sz="1600" dirty="0" err="1" smtClean="0"/>
                      <a:t>d</a:t>
                    </a:r>
                    <a:r>
                      <a:rPr lang="en-US" sz="1600" baseline="-25000" dirty="0" err="1" smtClean="0"/>
                      <a:t>s</a:t>
                    </a:r>
                    <a:endParaRPr lang="en-US" sz="1600" baseline="-25000" dirty="0"/>
                  </a:p>
                </p:txBody>
              </p:sp>
            </p:grpSp>
            <p:cxnSp>
              <p:nvCxnSpPr>
                <p:cNvPr id="35" name="Straight Arrow Connector 34"/>
                <p:cNvCxnSpPr/>
                <p:nvPr/>
              </p:nvCxnSpPr>
              <p:spPr>
                <a:xfrm rot="5400000">
                  <a:off x="5067300" y="3924300"/>
                  <a:ext cx="838994" cy="794"/>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486400" y="3758625"/>
                  <a:ext cx="2286000" cy="584775"/>
                </a:xfrm>
                <a:prstGeom prst="rect">
                  <a:avLst/>
                </a:prstGeom>
                <a:noFill/>
              </p:spPr>
              <p:txBody>
                <a:bodyPr wrap="square" rtlCol="0">
                  <a:spAutoFit/>
                </a:bodyPr>
                <a:lstStyle/>
                <a:p>
                  <a:r>
                    <a:rPr lang="en-US" sz="1600" dirty="0" smtClean="0"/>
                    <a:t>Relative surge elevation,</a:t>
                  </a:r>
                </a:p>
                <a:p>
                  <a:r>
                    <a:rPr lang="en-US" sz="1600" dirty="0" err="1" smtClean="0"/>
                    <a:t>Z</a:t>
                  </a:r>
                  <a:r>
                    <a:rPr lang="en-US" sz="1600" baseline="-25000" dirty="0" err="1" smtClean="0"/>
                    <a:t>c</a:t>
                  </a:r>
                  <a:endParaRPr lang="en-US" sz="1600" baseline="-25000" dirty="0"/>
                </a:p>
              </p:txBody>
            </p:sp>
          </p:grpSp>
        </p:grpSp>
        <p:sp>
          <p:nvSpPr>
            <p:cNvPr id="47" name="TextBox 46"/>
            <p:cNvSpPr txBox="1"/>
            <p:nvPr/>
          </p:nvSpPr>
          <p:spPr>
            <a:xfrm>
              <a:off x="1066800" y="1981200"/>
              <a:ext cx="1981200" cy="830997"/>
            </a:xfrm>
            <a:prstGeom prst="rect">
              <a:avLst/>
            </a:prstGeom>
            <a:noFill/>
          </p:spPr>
          <p:txBody>
            <a:bodyPr wrap="square" rtlCol="0">
              <a:spAutoFit/>
            </a:bodyPr>
            <a:lstStyle/>
            <a:p>
              <a:pPr algn="ctr"/>
              <a:r>
                <a:rPr lang="en-US" sz="2400" dirty="0" smtClean="0"/>
                <a:t>Demand parameters</a:t>
              </a:r>
              <a:endParaRPr lang="en-US" sz="2400" dirty="0"/>
            </a:p>
          </p:txBody>
        </p:sp>
      </p:grpSp>
      <p:sp>
        <p:nvSpPr>
          <p:cNvPr id="49" name="TextBox 48"/>
          <p:cNvSpPr txBox="1"/>
          <p:nvPr/>
        </p:nvSpPr>
        <p:spPr>
          <a:xfrm>
            <a:off x="6629400" y="924580"/>
            <a:ext cx="2107580" cy="523220"/>
          </a:xfrm>
          <a:prstGeom prst="rect">
            <a:avLst/>
          </a:prstGeom>
          <a:solidFill>
            <a:schemeClr val="accent1"/>
          </a:solidFill>
          <a:effectLst>
            <a:outerShdw blurRad="50800" dist="38100" dir="13500000" algn="br"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US" sz="1400" b="1" dirty="0" smtClean="0"/>
              <a:t>Probabilistic Demand Estimate</a:t>
            </a:r>
            <a:endParaRPr lang="en-US" sz="14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smtClean="0"/>
              <a:t>Fragility Curves (Vulnerability)</a:t>
            </a:r>
            <a:endParaRPr lang="en-US" dirty="0"/>
          </a:p>
        </p:txBody>
      </p:sp>
      <p:sp>
        <p:nvSpPr>
          <p:cNvPr id="22" name="Content Placeholder 21"/>
          <p:cNvSpPr>
            <a:spLocks noGrp="1"/>
          </p:cNvSpPr>
          <p:nvPr>
            <p:ph idx="1"/>
          </p:nvPr>
        </p:nvSpPr>
        <p:spPr>
          <a:xfrm>
            <a:off x="457200" y="1935480"/>
            <a:ext cx="3505200" cy="4389120"/>
          </a:xfrm>
        </p:spPr>
        <p:txBody>
          <a:bodyPr/>
          <a:lstStyle/>
          <a:p>
            <a:r>
              <a:rPr lang="en-US" dirty="0" smtClean="0"/>
              <a:t>Developed for each bridge in the region</a:t>
            </a:r>
          </a:p>
          <a:p>
            <a:pPr>
              <a:buNone/>
            </a:pPr>
            <a:endParaRPr lang="en-US" dirty="0" smtClean="0"/>
          </a:p>
          <a:p>
            <a:r>
              <a:rPr lang="en-US" dirty="0" smtClean="0"/>
              <a:t>Provide an efficient way to assess the vulnerability of the bridges (failure probability) based on hazard parameters</a:t>
            </a:r>
          </a:p>
          <a:p>
            <a:pPr>
              <a:buNone/>
            </a:pPr>
            <a:endParaRPr lang="en-US" dirty="0"/>
          </a:p>
        </p:txBody>
      </p:sp>
      <p:pic>
        <p:nvPicPr>
          <p:cNvPr id="1026" name="Picture 2" descr="H:\untitled.jpg"/>
          <p:cNvPicPr>
            <a:picLocks noChangeAspect="1" noChangeArrowheads="1"/>
          </p:cNvPicPr>
          <p:nvPr/>
        </p:nvPicPr>
        <p:blipFill>
          <a:blip r:embed="rId3" cstate="email"/>
          <a:srcRect/>
          <a:stretch>
            <a:fillRect/>
          </a:stretch>
        </p:blipFill>
        <p:spPr bwMode="auto">
          <a:xfrm>
            <a:off x="3886200" y="1905000"/>
            <a:ext cx="5181600" cy="3886200"/>
          </a:xfrm>
          <a:prstGeom prst="rect">
            <a:avLst/>
          </a:prstGeom>
          <a:noFill/>
        </p:spPr>
      </p:pic>
      <p:sp>
        <p:nvSpPr>
          <p:cNvPr id="5" name="TextBox 4"/>
          <p:cNvSpPr txBox="1"/>
          <p:nvPr/>
        </p:nvSpPr>
        <p:spPr>
          <a:xfrm rot="16200000">
            <a:off x="3244334" y="2680901"/>
            <a:ext cx="1828800" cy="276999"/>
          </a:xfrm>
          <a:prstGeom prst="rect">
            <a:avLst/>
          </a:prstGeom>
          <a:noFill/>
        </p:spPr>
        <p:txBody>
          <a:bodyPr wrap="square" rtlCol="0">
            <a:spAutoFit/>
          </a:bodyPr>
          <a:lstStyle/>
          <a:p>
            <a:r>
              <a:rPr lang="en-US" sz="1200" dirty="0" smtClean="0">
                <a:latin typeface="Arial" pitchFamily="34" charset="0"/>
                <a:cs typeface="Arial" pitchFamily="34" charset="0"/>
              </a:rPr>
              <a:t>Prob. of  Failure</a:t>
            </a:r>
            <a:endParaRPr lang="en-US" sz="1200" dirty="0">
              <a:latin typeface="Arial" pitchFamily="34" charset="0"/>
              <a:cs typeface="Arial" pitchFamily="34" charset="0"/>
            </a:endParaRPr>
          </a:p>
        </p:txBody>
      </p:sp>
      <p:sp>
        <p:nvSpPr>
          <p:cNvPr id="6" name="TextBox 5"/>
          <p:cNvSpPr txBox="1"/>
          <p:nvPr/>
        </p:nvSpPr>
        <p:spPr>
          <a:xfrm rot="21289652">
            <a:off x="6087237" y="5715000"/>
            <a:ext cx="1828800" cy="276999"/>
          </a:xfrm>
          <a:prstGeom prst="rect">
            <a:avLst/>
          </a:prstGeom>
          <a:noFill/>
        </p:spPr>
        <p:txBody>
          <a:bodyPr wrap="square" rtlCol="0">
            <a:spAutoFit/>
          </a:bodyPr>
          <a:lstStyle/>
          <a:p>
            <a:r>
              <a:rPr lang="en-US" sz="1200" dirty="0" smtClean="0">
                <a:latin typeface="Arial" pitchFamily="34" charset="0"/>
                <a:cs typeface="Arial" pitchFamily="34" charset="0"/>
              </a:rPr>
              <a:t>Relative surge elevation</a:t>
            </a:r>
            <a:endParaRPr lang="en-US" sz="1200" dirty="0">
              <a:latin typeface="Arial" pitchFamily="34" charset="0"/>
              <a:cs typeface="Arial" pitchFamily="34" charset="0"/>
            </a:endParaRPr>
          </a:p>
        </p:txBody>
      </p:sp>
      <p:sp>
        <p:nvSpPr>
          <p:cNvPr id="7" name="TextBox 6"/>
          <p:cNvSpPr txBox="1"/>
          <p:nvPr/>
        </p:nvSpPr>
        <p:spPr>
          <a:xfrm rot="3904519">
            <a:off x="3680047" y="4688898"/>
            <a:ext cx="1828800" cy="276999"/>
          </a:xfrm>
          <a:prstGeom prst="rect">
            <a:avLst/>
          </a:prstGeom>
          <a:noFill/>
        </p:spPr>
        <p:txBody>
          <a:bodyPr wrap="square" rtlCol="0">
            <a:spAutoFit/>
          </a:bodyPr>
          <a:lstStyle/>
          <a:p>
            <a:r>
              <a:rPr lang="en-US" sz="1200" dirty="0" smtClean="0">
                <a:latin typeface="Arial" pitchFamily="34" charset="0"/>
                <a:cs typeface="Arial" pitchFamily="34" charset="0"/>
              </a:rPr>
              <a:t>Max wave height</a:t>
            </a:r>
            <a:endParaRPr lang="en-US" sz="12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074" name="Picture 2" descr="E:\Candase\New GIS Images\Ike_Surge_ft.jpg"/>
          <p:cNvPicPr>
            <a:picLocks noChangeAspect="1" noChangeArrowheads="1"/>
          </p:cNvPicPr>
          <p:nvPr/>
        </p:nvPicPr>
        <p:blipFill>
          <a:blip r:embed="rId3" cstate="email"/>
          <a:srcRect/>
          <a:stretch>
            <a:fillRect/>
          </a:stretch>
        </p:blipFill>
        <p:spPr bwMode="auto">
          <a:xfrm>
            <a:off x="134470" y="0"/>
            <a:ext cx="8875059" cy="6858000"/>
          </a:xfrm>
          <a:prstGeom prst="rect">
            <a:avLst/>
          </a:prstGeom>
          <a:noFill/>
        </p:spPr>
      </p:pic>
      <p:sp>
        <p:nvSpPr>
          <p:cNvPr id="3" name="Title 1"/>
          <p:cNvSpPr txBox="1">
            <a:spLocks/>
          </p:cNvSpPr>
          <p:nvPr/>
        </p:nvSpPr>
        <p:spPr>
          <a:xfrm>
            <a:off x="533400" y="5791200"/>
            <a:ext cx="8229600" cy="1143000"/>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i="0" u="none" strike="noStrike" kern="1200" cap="none" spc="0" normalizeH="0" baseline="0" noProof="0" dirty="0" smtClean="0">
                <a:ln>
                  <a:noFill/>
                </a:ln>
                <a:effectLst/>
                <a:uLnTx/>
                <a:uFillTx/>
                <a:latin typeface="+mj-lt"/>
                <a:ea typeface="+mj-ea"/>
                <a:cs typeface="+mj-cs"/>
              </a:rPr>
              <a:t>Hurricane Ike Scenario</a:t>
            </a:r>
            <a:endParaRPr kumimoji="0" lang="en-US" sz="5000" i="0" u="none" strike="noStrike" kern="1200" cap="none" spc="0" normalizeH="0" baseline="0" noProof="0" dirty="0">
              <a:ln>
                <a:noFill/>
              </a:ln>
              <a:effectLst/>
              <a:uLnTx/>
              <a:uFillTx/>
              <a:latin typeface="+mj-lt"/>
              <a:ea typeface="+mj-ea"/>
              <a:cs typeface="+mj-cs"/>
            </a:endParaRPr>
          </a:p>
        </p:txBody>
      </p:sp>
      <p:sp>
        <p:nvSpPr>
          <p:cNvPr id="4" name="TextBox 3"/>
          <p:cNvSpPr txBox="1"/>
          <p:nvPr/>
        </p:nvSpPr>
        <p:spPr>
          <a:xfrm>
            <a:off x="1295400" y="6519446"/>
            <a:ext cx="5370766" cy="338554"/>
          </a:xfrm>
          <a:prstGeom prst="rect">
            <a:avLst/>
          </a:prstGeom>
          <a:noFill/>
        </p:spPr>
        <p:txBody>
          <a:bodyPr wrap="none" rtlCol="0">
            <a:spAutoFit/>
          </a:bodyPr>
          <a:lstStyle/>
          <a:p>
            <a:r>
              <a:rPr lang="en-US" sz="1600" dirty="0" smtClean="0"/>
              <a:t>Storm surge data courtesy of Dawson and Proft, UT Austin </a:t>
            </a:r>
            <a:endParaRPr lang="en-US" sz="1600"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228600" y="330200"/>
            <a:ext cx="8686800" cy="1041400"/>
          </a:xfrm>
        </p:spPr>
        <p:txBody>
          <a:bodyPr>
            <a:noAutofit/>
          </a:bodyPr>
          <a:lstStyle/>
          <a:p>
            <a:pPr algn="ctr"/>
            <a:r>
              <a:rPr lang="en-US" dirty="0" smtClean="0"/>
              <a:t>Motivation</a:t>
            </a:r>
            <a:endParaRPr lang="en-US" dirty="0"/>
          </a:p>
        </p:txBody>
      </p:sp>
      <p:sp>
        <p:nvSpPr>
          <p:cNvPr id="209928" name="Rectangle 8"/>
          <p:cNvSpPr>
            <a:spLocks noGrp="1" noChangeArrowheads="1"/>
          </p:cNvSpPr>
          <p:nvPr>
            <p:ph type="body" sz="half" idx="1"/>
          </p:nvPr>
        </p:nvSpPr>
        <p:spPr>
          <a:xfrm>
            <a:off x="457200" y="4191000"/>
            <a:ext cx="4038600" cy="2514600"/>
          </a:xfrm>
        </p:spPr>
        <p:txBody>
          <a:bodyPr>
            <a:normAutofit fontScale="92500"/>
          </a:bodyPr>
          <a:lstStyle/>
          <a:p>
            <a:r>
              <a:rPr lang="en-US" sz="2600" dirty="0"/>
              <a:t>Emergency response</a:t>
            </a:r>
          </a:p>
          <a:p>
            <a:r>
              <a:rPr lang="en-US" sz="2600" dirty="0"/>
              <a:t>Access to critical facilities</a:t>
            </a:r>
          </a:p>
          <a:p>
            <a:r>
              <a:rPr lang="en-US" sz="2600" dirty="0"/>
              <a:t>“Lifeline” routes for relief goods &amp; supplies</a:t>
            </a:r>
          </a:p>
          <a:p>
            <a:r>
              <a:rPr lang="en-US" sz="2600" dirty="0" smtClean="0"/>
              <a:t>Long term recovery </a:t>
            </a:r>
            <a:r>
              <a:rPr lang="en-US" sz="2600" dirty="0"/>
              <a:t>efforts</a:t>
            </a:r>
          </a:p>
        </p:txBody>
      </p:sp>
      <p:pic>
        <p:nvPicPr>
          <p:cNvPr id="209931" name="Picture 11" descr="hospital impedence"/>
          <p:cNvPicPr>
            <a:picLocks noGrp="1" noChangeAspect="1" noChangeArrowheads="1"/>
          </p:cNvPicPr>
          <p:nvPr>
            <p:ph sz="quarter" idx="2"/>
          </p:nvPr>
        </p:nvPicPr>
        <p:blipFill>
          <a:blip r:embed="rId3" cstate="screen">
            <a:lum bright="6000"/>
          </a:blip>
          <a:srcRect/>
          <a:stretch>
            <a:fillRect/>
          </a:stretch>
        </p:blipFill>
        <p:spPr>
          <a:xfrm>
            <a:off x="4931331" y="1530144"/>
            <a:ext cx="3810000" cy="2540000"/>
          </a:xfrm>
          <a:noFill/>
          <a:ln w="19050">
            <a:noFill/>
          </a:ln>
        </p:spPr>
      </p:pic>
      <p:pic>
        <p:nvPicPr>
          <p:cNvPr id="7" name="Picture 4" descr="DSC02162"/>
          <p:cNvPicPr>
            <a:picLocks noChangeAspect="1" noChangeArrowheads="1"/>
          </p:cNvPicPr>
          <p:nvPr/>
        </p:nvPicPr>
        <p:blipFill>
          <a:blip r:embed="rId4" cstate="screen"/>
          <a:srcRect b="8621"/>
          <a:stretch>
            <a:fillRect/>
          </a:stretch>
        </p:blipFill>
        <p:spPr bwMode="auto">
          <a:xfrm>
            <a:off x="4724400" y="4206240"/>
            <a:ext cx="1828800" cy="2423160"/>
          </a:xfrm>
          <a:prstGeom prst="rect">
            <a:avLst/>
          </a:prstGeom>
          <a:noFill/>
          <a:ln w="9525">
            <a:noFill/>
            <a:miter lim="800000"/>
            <a:headEnd/>
            <a:tailEnd/>
          </a:ln>
        </p:spPr>
      </p:pic>
      <p:grpSp>
        <p:nvGrpSpPr>
          <p:cNvPr id="2" name="Group 9"/>
          <p:cNvGrpSpPr/>
          <p:nvPr/>
        </p:nvGrpSpPr>
        <p:grpSpPr>
          <a:xfrm>
            <a:off x="381000" y="1600200"/>
            <a:ext cx="4343400" cy="2362200"/>
            <a:chOff x="228600" y="4191000"/>
            <a:chExt cx="4343400" cy="2362200"/>
          </a:xfrm>
        </p:grpSpPr>
        <p:sp>
          <p:nvSpPr>
            <p:cNvPr id="9" name="Rounded Rectangle 8"/>
            <p:cNvSpPr/>
            <p:nvPr/>
          </p:nvSpPr>
          <p:spPr>
            <a:xfrm>
              <a:off x="228600" y="4191000"/>
              <a:ext cx="4343400" cy="23622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schemeClr val="bg1"/>
                </a:solidFill>
              </a:endParaRPr>
            </a:p>
          </p:txBody>
        </p:sp>
        <p:sp>
          <p:nvSpPr>
            <p:cNvPr id="8" name="TextBox 7"/>
            <p:cNvSpPr txBox="1"/>
            <p:nvPr/>
          </p:nvSpPr>
          <p:spPr>
            <a:xfrm>
              <a:off x="381000" y="4267200"/>
              <a:ext cx="4114800" cy="2246769"/>
            </a:xfrm>
            <a:prstGeom prst="rect">
              <a:avLst/>
            </a:prstGeom>
            <a:noFill/>
          </p:spPr>
          <p:txBody>
            <a:bodyPr wrap="square" rtlCol="0">
              <a:spAutoFit/>
            </a:bodyPr>
            <a:lstStyle/>
            <a:p>
              <a:pPr algn="ctr"/>
              <a:r>
                <a:rPr lang="en-US" sz="2800" b="1" dirty="0" smtClean="0">
                  <a:solidFill>
                    <a:schemeClr val="bg1"/>
                  </a:solidFill>
                </a:rPr>
                <a:t>Bridges: One of the most vulnerable critical components of transportation systems in extreme events</a:t>
              </a:r>
              <a:endParaRPr lang="en-US" sz="2800" b="1" dirty="0">
                <a:solidFill>
                  <a:schemeClr val="bg1"/>
                </a:solidFill>
              </a:endParaRPr>
            </a:p>
          </p:txBody>
        </p:sp>
      </p:grpSp>
      <p:pic>
        <p:nvPicPr>
          <p:cNvPr id="10" name="Picture 9"/>
          <p:cNvPicPr>
            <a:picLocks noChangeAspect="1" noChangeArrowheads="1"/>
          </p:cNvPicPr>
          <p:nvPr/>
        </p:nvPicPr>
        <p:blipFill>
          <a:blip r:embed="rId5" cstate="screen"/>
          <a:srcRect l="32015" r="6243"/>
          <a:stretch>
            <a:fillRect/>
          </a:stretch>
        </p:blipFill>
        <p:spPr bwMode="auto">
          <a:xfrm>
            <a:off x="6781800" y="4267200"/>
            <a:ext cx="2057400" cy="22917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Content Placeholder 3" descr="zoomeddamaged_bridges_with_topo_surge18max.jpg"/>
          <p:cNvPicPr>
            <a:picLocks noGrp="1" noChangeAspect="1"/>
          </p:cNvPicPr>
          <p:nvPr>
            <p:ph idx="1"/>
          </p:nvPr>
        </p:nvPicPr>
        <p:blipFill>
          <a:blip r:embed="rId3" cstate="email"/>
          <a:stretch>
            <a:fillRect/>
          </a:stretch>
        </p:blipFill>
        <p:spPr>
          <a:xfrm>
            <a:off x="0" y="-207818"/>
            <a:ext cx="9144000" cy="7065818"/>
          </a:xfrm>
        </p:spPr>
      </p:pic>
      <p:sp>
        <p:nvSpPr>
          <p:cNvPr id="2" name="Title 1"/>
          <p:cNvSpPr>
            <a:spLocks noGrp="1"/>
          </p:cNvSpPr>
          <p:nvPr>
            <p:ph type="title"/>
          </p:nvPr>
        </p:nvSpPr>
        <p:spPr>
          <a:xfrm>
            <a:off x="152400" y="-476310"/>
            <a:ext cx="9144000" cy="1143000"/>
          </a:xfrm>
          <a:ln>
            <a:noFill/>
          </a:ln>
        </p:spPr>
        <p:txBody>
          <a:bodyPr>
            <a:normAutofit fontScale="90000"/>
          </a:bodyPr>
          <a:lstStyle/>
          <a:p>
            <a:r>
              <a:rPr lang="en-US" dirty="0" smtClean="0">
                <a:solidFill>
                  <a:schemeClr val="tx1"/>
                </a:solidFill>
              </a:rPr>
              <a:t>Ike Bridge Damage vs. Surge Elevation</a:t>
            </a:r>
            <a:endParaRPr lang="en-US" dirty="0">
              <a:solidFill>
                <a:schemeClr val="tx1"/>
              </a:solidFill>
            </a:endParaRPr>
          </a:p>
        </p:txBody>
      </p:sp>
      <p:sp>
        <p:nvSpPr>
          <p:cNvPr id="5" name="TextBox 4"/>
          <p:cNvSpPr txBox="1"/>
          <p:nvPr/>
        </p:nvSpPr>
        <p:spPr>
          <a:xfrm>
            <a:off x="2057400" y="6519446"/>
            <a:ext cx="5370766" cy="338554"/>
          </a:xfrm>
          <a:prstGeom prst="rect">
            <a:avLst/>
          </a:prstGeom>
          <a:noFill/>
        </p:spPr>
        <p:txBody>
          <a:bodyPr wrap="none" rtlCol="0">
            <a:spAutoFit/>
          </a:bodyPr>
          <a:lstStyle/>
          <a:p>
            <a:r>
              <a:rPr lang="en-US" sz="1600" dirty="0" smtClean="0"/>
              <a:t>Storm surge data courtesy of Dawson and Proft, UT Austin </a:t>
            </a:r>
            <a:endParaRPr lang="en-US" sz="1600" dirty="0"/>
          </a:p>
        </p:txBody>
      </p:sp>
      <p:sp>
        <p:nvSpPr>
          <p:cNvPr id="6" name="TextBox 5"/>
          <p:cNvSpPr txBox="1"/>
          <p:nvPr/>
        </p:nvSpPr>
        <p:spPr>
          <a:xfrm>
            <a:off x="1600200" y="590490"/>
            <a:ext cx="5943600" cy="400110"/>
          </a:xfrm>
          <a:prstGeom prst="rect">
            <a:avLst/>
          </a:prstGeom>
          <a:noFill/>
        </p:spPr>
        <p:txBody>
          <a:bodyPr wrap="square" rtlCol="0">
            <a:spAutoFit/>
          </a:bodyPr>
          <a:lstStyle/>
          <a:p>
            <a:pPr algn="ctr"/>
            <a:r>
              <a:rPr lang="en-US" sz="2000" b="1" dirty="0" smtClean="0"/>
              <a:t>Including major and rural structures</a:t>
            </a:r>
            <a:endParaRPr lang="en-US" sz="2000" b="1" dirty="0"/>
          </a:p>
        </p:txBody>
      </p:sp>
      <p:sp>
        <p:nvSpPr>
          <p:cNvPr id="7" name="Oval 6"/>
          <p:cNvSpPr/>
          <p:nvPr/>
        </p:nvSpPr>
        <p:spPr>
          <a:xfrm>
            <a:off x="5562600" y="2819400"/>
            <a:ext cx="4572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rot="16200000" flipV="1">
            <a:off x="5677694" y="3466306"/>
            <a:ext cx="532606" cy="15319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105400" y="3733800"/>
            <a:ext cx="2438400" cy="369332"/>
          </a:xfrm>
          <a:prstGeom prst="rect">
            <a:avLst/>
          </a:prstGeom>
          <a:noFill/>
        </p:spPr>
        <p:txBody>
          <a:bodyPr wrap="square" rtlCol="0">
            <a:spAutoFit/>
          </a:bodyPr>
          <a:lstStyle/>
          <a:p>
            <a:r>
              <a:rPr lang="en-US" dirty="0" smtClean="0"/>
              <a:t>Rollover Pass Bridge</a:t>
            </a:r>
            <a:endParaRPr lang="en-US" dirty="0"/>
          </a:p>
        </p:txBody>
      </p:sp>
      <p:sp>
        <p:nvSpPr>
          <p:cNvPr id="12" name="Oval 11"/>
          <p:cNvSpPr/>
          <p:nvPr/>
        </p:nvSpPr>
        <p:spPr>
          <a:xfrm>
            <a:off x="4343400" y="3352800"/>
            <a:ext cx="4572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p:nvPr/>
        </p:nvCxnSpPr>
        <p:spPr>
          <a:xfrm rot="16200000" flipV="1">
            <a:off x="4458494" y="3999706"/>
            <a:ext cx="532606" cy="15319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962400" y="4267200"/>
            <a:ext cx="2819400" cy="369332"/>
          </a:xfrm>
          <a:prstGeom prst="rect">
            <a:avLst/>
          </a:prstGeom>
          <a:noFill/>
        </p:spPr>
        <p:txBody>
          <a:bodyPr wrap="square" rtlCol="0">
            <a:spAutoFit/>
          </a:bodyPr>
          <a:lstStyle/>
          <a:p>
            <a:r>
              <a:rPr lang="en-US" dirty="0" smtClean="0"/>
              <a:t>Frenchtown Road Bridge</a:t>
            </a:r>
            <a:endParaRPr lang="en-US" dirty="0"/>
          </a:p>
        </p:txBody>
      </p:sp>
      <p:sp>
        <p:nvSpPr>
          <p:cNvPr id="15" name="Oval 14"/>
          <p:cNvSpPr/>
          <p:nvPr/>
        </p:nvSpPr>
        <p:spPr>
          <a:xfrm>
            <a:off x="7162800" y="914400"/>
            <a:ext cx="4572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p:cNvCxnSpPr/>
          <p:nvPr/>
        </p:nvCxnSpPr>
        <p:spPr>
          <a:xfrm>
            <a:off x="6553200" y="1143000"/>
            <a:ext cx="609600"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267200" y="990600"/>
            <a:ext cx="2438400" cy="369332"/>
          </a:xfrm>
          <a:prstGeom prst="rect">
            <a:avLst/>
          </a:prstGeom>
          <a:noFill/>
        </p:spPr>
        <p:txBody>
          <a:bodyPr wrap="square" rtlCol="0">
            <a:spAutoFit/>
          </a:bodyPr>
          <a:lstStyle/>
          <a:p>
            <a:r>
              <a:rPr lang="en-US" dirty="0" smtClean="0"/>
              <a:t>Humble Camp Bridge</a:t>
            </a:r>
            <a:endParaRPr lang="en-US" dirty="0"/>
          </a:p>
        </p:txBody>
      </p:sp>
      <p:sp>
        <p:nvSpPr>
          <p:cNvPr id="18" name="Rectangle 17"/>
          <p:cNvSpPr/>
          <p:nvPr/>
        </p:nvSpPr>
        <p:spPr>
          <a:xfrm>
            <a:off x="4648200" y="1371600"/>
            <a:ext cx="609600" cy="6096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486400" y="2743200"/>
            <a:ext cx="609600" cy="6096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267200" y="3276600"/>
            <a:ext cx="609600" cy="6096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3200400" y="2743200"/>
            <a:ext cx="609600" cy="6096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3810000" y="3657600"/>
            <a:ext cx="609600" cy="6096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2" grpId="0" animBg="1"/>
      <p:bldP spid="14" grpId="0"/>
      <p:bldP spid="15" grpId="0" animBg="1"/>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50" name="Picture 2" descr="E:\Candase\New GIS Images\Bay_area_AverageDifferentialWaterHeight2.jpg"/>
          <p:cNvPicPr>
            <a:picLocks noChangeAspect="1" noChangeArrowheads="1"/>
          </p:cNvPicPr>
          <p:nvPr/>
        </p:nvPicPr>
        <p:blipFill>
          <a:blip r:embed="rId2" cstate="email"/>
          <a:srcRect/>
          <a:stretch>
            <a:fillRect/>
          </a:stretch>
        </p:blipFill>
        <p:spPr bwMode="auto">
          <a:xfrm>
            <a:off x="134470" y="0"/>
            <a:ext cx="8875059" cy="6858000"/>
          </a:xfrm>
          <a:prstGeom prst="rect">
            <a:avLst/>
          </a:prstGeom>
          <a:noFill/>
        </p:spPr>
      </p:pic>
      <p:sp>
        <p:nvSpPr>
          <p:cNvPr id="4" name="TextBox 3"/>
          <p:cNvSpPr txBox="1"/>
          <p:nvPr/>
        </p:nvSpPr>
        <p:spPr>
          <a:xfrm>
            <a:off x="5181600" y="4814668"/>
            <a:ext cx="1371600" cy="400110"/>
          </a:xfrm>
          <a:prstGeom prst="rect">
            <a:avLst/>
          </a:prstGeom>
          <a:noFill/>
        </p:spPr>
        <p:txBody>
          <a:bodyPr wrap="square" rtlCol="0">
            <a:spAutoFit/>
          </a:bodyPr>
          <a:lstStyle/>
          <a:p>
            <a:r>
              <a:rPr lang="en-US" sz="2000" b="1" dirty="0" smtClean="0">
                <a:latin typeface="Arial" pitchFamily="34" charset="0"/>
                <a:cs typeface="Arial" pitchFamily="34" charset="0"/>
              </a:rPr>
              <a:t>Average</a:t>
            </a:r>
            <a:endParaRPr lang="en-US" sz="2000" b="1" dirty="0">
              <a:latin typeface="Arial" pitchFamily="34" charset="0"/>
              <a:cs typeface="Arial" pitchFamily="34" charset="0"/>
            </a:endParaRPr>
          </a:p>
        </p:txBody>
      </p:sp>
      <p:sp>
        <p:nvSpPr>
          <p:cNvPr id="5" name="Title 1"/>
          <p:cNvSpPr txBox="1">
            <a:spLocks/>
          </p:cNvSpPr>
          <p:nvPr/>
        </p:nvSpPr>
        <p:spPr>
          <a:xfrm>
            <a:off x="228600" y="5715000"/>
            <a:ext cx="8229600" cy="1143000"/>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0" normalizeH="0" baseline="0" noProof="0" dirty="0" smtClean="0">
                <a:ln>
                  <a:noFill/>
                </a:ln>
                <a:effectLst/>
                <a:uLnTx/>
                <a:uFillTx/>
                <a:latin typeface="+mj-lt"/>
                <a:ea typeface="+mj-ea"/>
                <a:cs typeface="+mj-cs"/>
              </a:rPr>
              <a:t>Results of Case Study…</a:t>
            </a:r>
            <a:endParaRPr kumimoji="0" lang="en-US" sz="5000" b="1" i="0" u="none" strike="noStrike" kern="1200" cap="none" spc="0" normalizeH="0" baseline="0" noProof="0" dirty="0">
              <a:ln>
                <a:noFill/>
              </a:ln>
              <a:effectLst/>
              <a:uLnTx/>
              <a:uFillTx/>
              <a:latin typeface="+mj-lt"/>
              <a:ea typeface="+mj-ea"/>
              <a:cs typeface="+mj-cs"/>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mie\Desktop\SSPEED PResentation\Ike_surge_top_ft.jpg"/>
          <p:cNvPicPr>
            <a:picLocks noChangeAspect="1" noChangeArrowheads="1"/>
          </p:cNvPicPr>
          <p:nvPr/>
        </p:nvPicPr>
        <p:blipFill>
          <a:blip r:embed="rId3" cstate="email"/>
          <a:srcRect/>
          <a:stretch>
            <a:fillRect/>
          </a:stretch>
        </p:blipFill>
        <p:spPr bwMode="auto">
          <a:xfrm>
            <a:off x="94129" y="-14068"/>
            <a:ext cx="8875059" cy="6858000"/>
          </a:xfrm>
          <a:prstGeom prst="rect">
            <a:avLst/>
          </a:prstGeom>
          <a:noFill/>
        </p:spPr>
      </p:pic>
      <p:sp>
        <p:nvSpPr>
          <p:cNvPr id="3" name="Title 1"/>
          <p:cNvSpPr txBox="1">
            <a:spLocks/>
          </p:cNvSpPr>
          <p:nvPr/>
        </p:nvSpPr>
        <p:spPr>
          <a:xfrm>
            <a:off x="533400" y="5791200"/>
            <a:ext cx="8229600" cy="1143000"/>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i="0" u="none" strike="noStrike" kern="1200" cap="none" spc="0" normalizeH="0" baseline="0" noProof="0" dirty="0" smtClean="0">
                <a:ln>
                  <a:noFill/>
                </a:ln>
                <a:effectLst/>
                <a:uLnTx/>
                <a:uFillTx/>
                <a:latin typeface="+mj-lt"/>
                <a:ea typeface="+mj-ea"/>
                <a:cs typeface="+mj-cs"/>
              </a:rPr>
              <a:t>Hurricane Ike Scenario</a:t>
            </a:r>
            <a:endParaRPr kumimoji="0" lang="en-US" sz="50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1295400" y="6519446"/>
            <a:ext cx="5370766" cy="338554"/>
          </a:xfrm>
          <a:prstGeom prst="rect">
            <a:avLst/>
          </a:prstGeom>
          <a:noFill/>
        </p:spPr>
        <p:txBody>
          <a:bodyPr wrap="none" rtlCol="0">
            <a:spAutoFit/>
          </a:bodyPr>
          <a:lstStyle/>
          <a:p>
            <a:r>
              <a:rPr lang="en-US" sz="1600" dirty="0" smtClean="0"/>
              <a:t>Storm surge data courtesy of Dawson and Proft, UT Austin </a:t>
            </a:r>
            <a:endParaRPr lang="en-US" sz="16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mie\Desktop\SSPEED PResentation\30IkeSurge_ft_NEW.jpg"/>
          <p:cNvPicPr>
            <a:picLocks noChangeAspect="1" noChangeArrowheads="1"/>
          </p:cNvPicPr>
          <p:nvPr/>
        </p:nvPicPr>
        <p:blipFill>
          <a:blip r:embed="rId2" cstate="print"/>
          <a:srcRect/>
          <a:stretch>
            <a:fillRect/>
          </a:stretch>
        </p:blipFill>
        <p:spPr bwMode="auto">
          <a:xfrm>
            <a:off x="116540" y="0"/>
            <a:ext cx="8875060" cy="6858000"/>
          </a:xfrm>
          <a:prstGeom prst="rect">
            <a:avLst/>
          </a:prstGeom>
          <a:noFill/>
        </p:spPr>
      </p:pic>
      <p:sp>
        <p:nvSpPr>
          <p:cNvPr id="3" name="Title 1"/>
          <p:cNvSpPr txBox="1">
            <a:spLocks/>
          </p:cNvSpPr>
          <p:nvPr/>
        </p:nvSpPr>
        <p:spPr>
          <a:xfrm>
            <a:off x="76200" y="5791200"/>
            <a:ext cx="8229600" cy="1143000"/>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i="0" u="none" strike="noStrike" kern="1200" cap="none" spc="0" normalizeH="0" baseline="0" noProof="0" dirty="0" smtClean="0">
                <a:ln>
                  <a:noFill/>
                </a:ln>
                <a:effectLst/>
                <a:uLnTx/>
                <a:uFillTx/>
                <a:latin typeface="+mj-lt"/>
                <a:ea typeface="+mj-ea"/>
                <a:cs typeface="+mj-cs"/>
              </a:rPr>
              <a:t>30% Stronger Ike Scenario</a:t>
            </a:r>
            <a:endParaRPr kumimoji="0" lang="en-US" sz="5000" i="0" u="none" strike="noStrike" kern="1200" cap="none" spc="0" normalizeH="0" baseline="0" noProof="0" dirty="0">
              <a:ln>
                <a:noFill/>
              </a:ln>
              <a:effectLst/>
              <a:uLnTx/>
              <a:uFillTx/>
              <a:latin typeface="+mj-lt"/>
              <a:ea typeface="+mj-ea"/>
              <a:cs typeface="+mj-cs"/>
            </a:endParaRPr>
          </a:p>
        </p:txBody>
      </p:sp>
      <p:sp>
        <p:nvSpPr>
          <p:cNvPr id="4" name="TextBox 3"/>
          <p:cNvSpPr txBox="1"/>
          <p:nvPr/>
        </p:nvSpPr>
        <p:spPr>
          <a:xfrm>
            <a:off x="1295400" y="6519446"/>
            <a:ext cx="5370766" cy="338554"/>
          </a:xfrm>
          <a:prstGeom prst="rect">
            <a:avLst/>
          </a:prstGeom>
          <a:noFill/>
        </p:spPr>
        <p:txBody>
          <a:bodyPr wrap="none" rtlCol="0">
            <a:spAutoFit/>
          </a:bodyPr>
          <a:lstStyle/>
          <a:p>
            <a:r>
              <a:rPr lang="en-US" sz="1600" dirty="0" smtClean="0"/>
              <a:t>Storm surge data courtesy of Dawson and Proft, UT Austin </a:t>
            </a:r>
            <a:endParaRPr lang="en-US" sz="16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mie\AppData\Local\Microsoft\Windows\Temporary Internet Files\Content.Outlook\GX3HQSMM\worstcaseIke_surge_ft (4).jpg"/>
          <p:cNvPicPr>
            <a:picLocks noChangeAspect="1" noChangeArrowheads="1"/>
          </p:cNvPicPr>
          <p:nvPr/>
        </p:nvPicPr>
        <p:blipFill>
          <a:blip r:embed="rId2" cstate="print"/>
          <a:srcRect/>
          <a:stretch>
            <a:fillRect/>
          </a:stretch>
        </p:blipFill>
        <p:spPr bwMode="auto">
          <a:xfrm>
            <a:off x="134470" y="0"/>
            <a:ext cx="8875059" cy="6858000"/>
          </a:xfrm>
          <a:prstGeom prst="rect">
            <a:avLst/>
          </a:prstGeom>
          <a:noFill/>
        </p:spPr>
      </p:pic>
      <p:sp>
        <p:nvSpPr>
          <p:cNvPr id="3" name="Title 1"/>
          <p:cNvSpPr txBox="1">
            <a:spLocks/>
          </p:cNvSpPr>
          <p:nvPr/>
        </p:nvSpPr>
        <p:spPr>
          <a:xfrm>
            <a:off x="76200" y="5791200"/>
            <a:ext cx="8229600" cy="1143000"/>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i="0" u="none" strike="noStrike" kern="1200" cap="none" spc="0" normalizeH="0" baseline="0" noProof="0" dirty="0" smtClean="0">
                <a:ln>
                  <a:noFill/>
                </a:ln>
                <a:effectLst/>
                <a:uLnTx/>
                <a:uFillTx/>
                <a:latin typeface="+mj-lt"/>
                <a:ea typeface="+mj-ea"/>
                <a:cs typeface="+mj-cs"/>
              </a:rPr>
              <a:t>Worst</a:t>
            </a:r>
            <a:r>
              <a:rPr kumimoji="0" lang="en-US" sz="5000" i="0" u="none" strike="noStrike" kern="1200" cap="none" spc="0" normalizeH="0" noProof="0" dirty="0" smtClean="0">
                <a:ln>
                  <a:noFill/>
                </a:ln>
                <a:effectLst/>
                <a:uLnTx/>
                <a:uFillTx/>
                <a:latin typeface="+mj-lt"/>
                <a:ea typeface="+mj-ea"/>
                <a:cs typeface="+mj-cs"/>
              </a:rPr>
              <a:t> Case Ike </a:t>
            </a:r>
            <a:r>
              <a:rPr kumimoji="0" lang="en-US" sz="5000" i="0" u="none" strike="noStrike" kern="1200" cap="none" spc="0" normalizeH="0" baseline="0" noProof="0" dirty="0" smtClean="0">
                <a:ln>
                  <a:noFill/>
                </a:ln>
                <a:effectLst/>
                <a:uLnTx/>
                <a:uFillTx/>
                <a:latin typeface="+mj-lt"/>
                <a:ea typeface="+mj-ea"/>
                <a:cs typeface="+mj-cs"/>
              </a:rPr>
              <a:t>Scenario</a:t>
            </a:r>
            <a:endParaRPr kumimoji="0" lang="en-US" sz="5000" i="0" u="none" strike="noStrike" kern="1200" cap="none" spc="0" normalizeH="0" baseline="0" noProof="0" dirty="0">
              <a:ln>
                <a:noFill/>
              </a:ln>
              <a:effectLst/>
              <a:uLnTx/>
              <a:uFillTx/>
              <a:latin typeface="+mj-lt"/>
              <a:ea typeface="+mj-ea"/>
              <a:cs typeface="+mj-cs"/>
            </a:endParaRPr>
          </a:p>
        </p:txBody>
      </p:sp>
      <p:sp>
        <p:nvSpPr>
          <p:cNvPr id="4" name="TextBox 3"/>
          <p:cNvSpPr txBox="1"/>
          <p:nvPr/>
        </p:nvSpPr>
        <p:spPr>
          <a:xfrm>
            <a:off x="1295400" y="6519446"/>
            <a:ext cx="5370766" cy="338554"/>
          </a:xfrm>
          <a:prstGeom prst="rect">
            <a:avLst/>
          </a:prstGeom>
          <a:noFill/>
        </p:spPr>
        <p:txBody>
          <a:bodyPr wrap="none" rtlCol="0">
            <a:spAutoFit/>
          </a:bodyPr>
          <a:lstStyle/>
          <a:p>
            <a:r>
              <a:rPr lang="en-US" sz="1600" dirty="0" smtClean="0"/>
              <a:t>Storm surge data courtesy of Dawson and Proft, UT Austin </a:t>
            </a:r>
            <a:endParaRPr lang="en-US" sz="16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686800" cy="1143000"/>
          </a:xfrm>
        </p:spPr>
        <p:txBody>
          <a:bodyPr>
            <a:normAutofit/>
          </a:bodyPr>
          <a:lstStyle/>
          <a:p>
            <a:r>
              <a:rPr lang="en-US" dirty="0" smtClean="0"/>
              <a:t>Bridges with Higher Vulnerability</a:t>
            </a:r>
            <a:endParaRPr lang="en-US" dirty="0"/>
          </a:p>
        </p:txBody>
      </p:sp>
      <p:sp>
        <p:nvSpPr>
          <p:cNvPr id="22" name="Content Placeholder 21"/>
          <p:cNvSpPr>
            <a:spLocks noGrp="1"/>
          </p:cNvSpPr>
          <p:nvPr>
            <p:ph idx="1"/>
          </p:nvPr>
        </p:nvSpPr>
        <p:spPr>
          <a:xfrm>
            <a:off x="457200" y="1935480"/>
            <a:ext cx="4648200" cy="4389120"/>
          </a:xfrm>
        </p:spPr>
        <p:txBody>
          <a:bodyPr/>
          <a:lstStyle/>
          <a:p>
            <a:r>
              <a:rPr lang="en-US" dirty="0" smtClean="0"/>
              <a:t>Low clearance</a:t>
            </a:r>
          </a:p>
          <a:p>
            <a:r>
              <a:rPr lang="en-US" dirty="0" smtClean="0"/>
              <a:t>Short span bridges: less unit weight per length</a:t>
            </a:r>
          </a:p>
          <a:p>
            <a:r>
              <a:rPr lang="en-US" dirty="0" smtClean="0"/>
              <a:t>No/weak connections</a:t>
            </a:r>
          </a:p>
          <a:p>
            <a:r>
              <a:rPr lang="en-US" dirty="0" smtClean="0"/>
              <a:t>Located at areas with high wave and surge potentials</a:t>
            </a:r>
            <a:endParaRPr lang="en-US" dirty="0"/>
          </a:p>
        </p:txBody>
      </p:sp>
      <p:pic>
        <p:nvPicPr>
          <p:cNvPr id="2051" name="Picture 3"/>
          <p:cNvPicPr>
            <a:picLocks noChangeAspect="1" noChangeArrowheads="1"/>
          </p:cNvPicPr>
          <p:nvPr/>
        </p:nvPicPr>
        <p:blipFill>
          <a:blip r:embed="rId3" cstate="email"/>
          <a:srcRect/>
          <a:stretch>
            <a:fillRect/>
          </a:stretch>
        </p:blipFill>
        <p:spPr bwMode="auto">
          <a:xfrm>
            <a:off x="6934200" y="1828800"/>
            <a:ext cx="1932709" cy="2133600"/>
          </a:xfrm>
          <a:prstGeom prst="rect">
            <a:avLst/>
          </a:prstGeom>
          <a:noFill/>
          <a:ln w="9525">
            <a:noFill/>
            <a:miter lim="800000"/>
            <a:headEnd/>
            <a:tailEnd/>
          </a:ln>
        </p:spPr>
      </p:pic>
      <p:pic>
        <p:nvPicPr>
          <p:cNvPr id="2052" name="Picture 4"/>
          <p:cNvPicPr>
            <a:picLocks noChangeAspect="1" noChangeArrowheads="1"/>
          </p:cNvPicPr>
          <p:nvPr/>
        </p:nvPicPr>
        <p:blipFill>
          <a:blip r:embed="rId4" cstate="email">
            <a:clrChange>
              <a:clrFrom>
                <a:srgbClr val="FFFFFF"/>
              </a:clrFrom>
              <a:clrTo>
                <a:srgbClr val="FFFFFF">
                  <a:alpha val="0"/>
                </a:srgbClr>
              </a:clrTo>
            </a:clrChange>
          </a:blip>
          <a:srcRect t="7086"/>
          <a:stretch>
            <a:fillRect/>
          </a:stretch>
        </p:blipFill>
        <p:spPr bwMode="auto">
          <a:xfrm>
            <a:off x="4572000" y="4038600"/>
            <a:ext cx="4267200" cy="2667000"/>
          </a:xfrm>
          <a:prstGeom prst="rect">
            <a:avLst/>
          </a:prstGeom>
          <a:noFill/>
          <a:ln w="9525">
            <a:noFill/>
            <a:miter lim="800000"/>
            <a:headEnd/>
            <a:tailEnd/>
          </a:ln>
        </p:spPr>
      </p:pic>
      <p:sp>
        <p:nvSpPr>
          <p:cNvPr id="8" name="TextBox 7"/>
          <p:cNvSpPr txBox="1"/>
          <p:nvPr/>
        </p:nvSpPr>
        <p:spPr>
          <a:xfrm>
            <a:off x="2133600" y="5715000"/>
            <a:ext cx="2819400" cy="646331"/>
          </a:xfrm>
          <a:prstGeom prst="rect">
            <a:avLst/>
          </a:prstGeom>
          <a:noFill/>
        </p:spPr>
        <p:txBody>
          <a:bodyPr wrap="square" rtlCol="0">
            <a:spAutoFit/>
          </a:bodyPr>
          <a:lstStyle/>
          <a:p>
            <a:pPr algn="l" rtl="0"/>
            <a:r>
              <a:rPr lang="en-US" kern="1200" dirty="0">
                <a:solidFill>
                  <a:prstClr val="black"/>
                </a:solidFill>
                <a:latin typeface="Constantia"/>
                <a:ea typeface="+mn-ea"/>
                <a:cs typeface="+mn-cs"/>
              </a:rPr>
              <a:t>One of the few available connection details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smtClean="0"/>
              <a:t>Conclusions</a:t>
            </a:r>
            <a:endParaRPr lang="en-US" dirty="0"/>
          </a:p>
        </p:txBody>
      </p:sp>
      <p:sp>
        <p:nvSpPr>
          <p:cNvPr id="3" name="Content Placeholder 2"/>
          <p:cNvSpPr>
            <a:spLocks noGrp="1"/>
          </p:cNvSpPr>
          <p:nvPr>
            <p:ph idx="1"/>
          </p:nvPr>
        </p:nvSpPr>
        <p:spPr>
          <a:xfrm>
            <a:off x="152400" y="1371600"/>
            <a:ext cx="8915400" cy="5105400"/>
          </a:xfrm>
        </p:spPr>
        <p:txBody>
          <a:bodyPr>
            <a:noAutofit/>
          </a:bodyPr>
          <a:lstStyle/>
          <a:p>
            <a:r>
              <a:rPr lang="en-US" sz="2500" dirty="0" smtClean="0"/>
              <a:t>Hurricane Ike as well as past Gulf Coast events have revealed the </a:t>
            </a:r>
            <a:r>
              <a:rPr lang="en-US" sz="2500" dirty="0" smtClean="0">
                <a:solidFill>
                  <a:schemeClr val="accent1"/>
                </a:solidFill>
              </a:rPr>
              <a:t>vulnerability of coastal bridges </a:t>
            </a:r>
            <a:r>
              <a:rPr lang="en-US" sz="2500" dirty="0" smtClean="0"/>
              <a:t>to severe storms and potential improvements in design details</a:t>
            </a:r>
          </a:p>
          <a:p>
            <a:r>
              <a:rPr lang="en-US" sz="2500" dirty="0" smtClean="0"/>
              <a:t>The majority of water crossing bridges in the Galveston Bay Area are multiple span simply supported concrete bridges with </a:t>
            </a:r>
            <a:r>
              <a:rPr lang="en-US" sz="2500" dirty="0" smtClean="0">
                <a:solidFill>
                  <a:schemeClr val="accent1"/>
                </a:solidFill>
              </a:rPr>
              <a:t>mean elevation less than 15’ </a:t>
            </a:r>
            <a:r>
              <a:rPr lang="en-US" sz="2500" dirty="0" smtClean="0"/>
              <a:t>(high priority)</a:t>
            </a:r>
          </a:p>
          <a:p>
            <a:r>
              <a:rPr lang="en-US" sz="2500" dirty="0" smtClean="0"/>
              <a:t>A </a:t>
            </a:r>
            <a:r>
              <a:rPr lang="en-US" sz="2500" dirty="0" smtClean="0">
                <a:solidFill>
                  <a:schemeClr val="accent1"/>
                </a:solidFill>
              </a:rPr>
              <a:t>new probabilistic method </a:t>
            </a:r>
            <a:r>
              <a:rPr lang="en-US" sz="2500" dirty="0" smtClean="0"/>
              <a:t>is proposed to assess bridge vulnerability to span unseating and </a:t>
            </a:r>
            <a:r>
              <a:rPr lang="en-US" sz="2500" dirty="0" smtClean="0">
                <a:solidFill>
                  <a:schemeClr val="accent1"/>
                </a:solidFill>
              </a:rPr>
              <a:t>applied</a:t>
            </a:r>
            <a:r>
              <a:rPr lang="en-US" sz="2500" dirty="0" smtClean="0"/>
              <a:t> to the region</a:t>
            </a:r>
          </a:p>
          <a:p>
            <a:r>
              <a:rPr lang="en-US" sz="2500" dirty="0" smtClean="0"/>
              <a:t>Scenarios using the new vulnerability models reveal </a:t>
            </a:r>
          </a:p>
          <a:p>
            <a:pPr lvl="1"/>
            <a:r>
              <a:rPr lang="en-US" sz="2300" dirty="0" smtClean="0"/>
              <a:t>Viable post-event “</a:t>
            </a:r>
            <a:r>
              <a:rPr lang="en-US" sz="2300" dirty="0" smtClean="0">
                <a:solidFill>
                  <a:schemeClr val="accent1"/>
                </a:solidFill>
              </a:rPr>
              <a:t>lifeline</a:t>
            </a:r>
            <a:r>
              <a:rPr lang="en-US" sz="2300" dirty="0" smtClean="0"/>
              <a:t>” transportation routes</a:t>
            </a:r>
          </a:p>
          <a:p>
            <a:pPr lvl="1"/>
            <a:r>
              <a:rPr lang="en-US" sz="2300" dirty="0" smtClean="0"/>
              <a:t>The potential for significant </a:t>
            </a:r>
            <a:r>
              <a:rPr lang="en-US" sz="2300" dirty="0" smtClean="0">
                <a:solidFill>
                  <a:schemeClr val="accent1"/>
                </a:solidFill>
              </a:rPr>
              <a:t>impairment of transportation </a:t>
            </a:r>
            <a:r>
              <a:rPr lang="en-US" sz="2300" dirty="0" smtClean="0"/>
              <a:t>system from damage to bridge infrastructure</a:t>
            </a:r>
          </a:p>
          <a:p>
            <a:pPr lvl="1"/>
            <a:r>
              <a:rPr lang="en-US" sz="2300" dirty="0" smtClean="0"/>
              <a:t>Need for refined study of </a:t>
            </a:r>
            <a:r>
              <a:rPr lang="en-US" sz="2300" dirty="0" smtClean="0">
                <a:solidFill>
                  <a:schemeClr val="accent1"/>
                </a:solidFill>
              </a:rPr>
              <a:t>other failure modes </a:t>
            </a:r>
            <a:r>
              <a:rPr lang="en-US" sz="2300" dirty="0" smtClean="0"/>
              <a:t>and </a:t>
            </a:r>
            <a:r>
              <a:rPr lang="en-US" sz="2300" dirty="0" smtClean="0">
                <a:solidFill>
                  <a:schemeClr val="accent1"/>
                </a:solidFill>
              </a:rPr>
              <a:t>solutions</a:t>
            </a:r>
          </a:p>
          <a:p>
            <a:endParaRPr lang="en-US" sz="2800" dirty="0" smtClean="0"/>
          </a:p>
          <a:p>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609600"/>
            <a:ext cx="8610600" cy="2057400"/>
          </a:xfrm>
        </p:spPr>
        <p:txBody>
          <a:bodyPr>
            <a:noAutofit/>
          </a:bodyPr>
          <a:lstStyle/>
          <a:p>
            <a:pPr algn="ctr"/>
            <a:r>
              <a:rPr lang="en-US" sz="7200" dirty="0" smtClean="0"/>
              <a:t>Thank you!</a:t>
            </a:r>
            <a:endParaRPr lang="en-US" sz="7200" dirty="0"/>
          </a:p>
        </p:txBody>
      </p:sp>
      <p:sp>
        <p:nvSpPr>
          <p:cNvPr id="3" name="Subtitle 2"/>
          <p:cNvSpPr>
            <a:spLocks noGrp="1"/>
          </p:cNvSpPr>
          <p:nvPr>
            <p:ph type="subTitle" idx="1"/>
          </p:nvPr>
        </p:nvSpPr>
        <p:spPr>
          <a:xfrm>
            <a:off x="609600" y="3276600"/>
            <a:ext cx="8458200" cy="1981200"/>
          </a:xfrm>
        </p:spPr>
        <p:txBody>
          <a:bodyPr>
            <a:normAutofit/>
          </a:bodyPr>
          <a:lstStyle/>
          <a:p>
            <a:pPr algn="ctr"/>
            <a:r>
              <a:rPr lang="en-US" sz="3600" b="1" dirty="0" smtClean="0"/>
              <a:t>Acknowledgements:</a:t>
            </a:r>
          </a:p>
          <a:p>
            <a:pPr algn="ctr"/>
            <a:r>
              <a:rPr lang="en-US" sz="3200" b="1" dirty="0" smtClean="0"/>
              <a:t>Houston Endowment</a:t>
            </a:r>
          </a:p>
          <a:p>
            <a:pPr algn="ctr"/>
            <a:endParaRPr lang="en-US" sz="2400" b="1" dirty="0"/>
          </a:p>
        </p:txBody>
      </p:sp>
      <p:pic>
        <p:nvPicPr>
          <p:cNvPr id="7" name="Picture 7" descr="RicePP-1"/>
          <p:cNvPicPr>
            <a:picLocks noChangeAspect="1" noChangeArrowheads="1"/>
          </p:cNvPicPr>
          <p:nvPr/>
        </p:nvPicPr>
        <p:blipFill>
          <a:blip r:embed="rId3" cstate="email"/>
          <a:srcRect/>
          <a:stretch>
            <a:fillRect/>
          </a:stretch>
        </p:blipFill>
        <p:spPr bwMode="auto">
          <a:xfrm>
            <a:off x="0" y="6324600"/>
            <a:ext cx="9145588" cy="609600"/>
          </a:xfrm>
          <a:prstGeom prst="rect">
            <a:avLst/>
          </a:prstGeom>
          <a:noFill/>
        </p:spPr>
      </p:pic>
      <p:sp>
        <p:nvSpPr>
          <p:cNvPr id="8" name="TextBox 7"/>
          <p:cNvSpPr txBox="1"/>
          <p:nvPr/>
        </p:nvSpPr>
        <p:spPr>
          <a:xfrm>
            <a:off x="3657600" y="6396335"/>
            <a:ext cx="5562600" cy="461665"/>
          </a:xfrm>
          <a:prstGeom prst="rect">
            <a:avLst/>
          </a:prstGeom>
          <a:noFill/>
        </p:spPr>
        <p:txBody>
          <a:bodyPr wrap="square" rtlCol="0">
            <a:spAutoFit/>
          </a:bodyPr>
          <a:lstStyle/>
          <a:p>
            <a:r>
              <a:rPr lang="en-US" sz="2400" dirty="0" err="1" smtClean="0"/>
              <a:t>SSPEED</a:t>
            </a:r>
            <a:r>
              <a:rPr lang="en-US" sz="2400" dirty="0" smtClean="0"/>
              <a:t> Conference, September 13, 2010</a:t>
            </a:r>
            <a:endParaRPr lang="en-US" sz="2400" dirty="0"/>
          </a:p>
        </p:txBody>
      </p:sp>
      <p:grpSp>
        <p:nvGrpSpPr>
          <p:cNvPr id="11" name="Group 10"/>
          <p:cNvGrpSpPr/>
          <p:nvPr/>
        </p:nvGrpSpPr>
        <p:grpSpPr>
          <a:xfrm>
            <a:off x="3886200" y="4724400"/>
            <a:ext cx="1295400" cy="1295400"/>
            <a:chOff x="3386796" y="5001064"/>
            <a:chExt cx="1447800" cy="1447800"/>
          </a:xfrm>
        </p:grpSpPr>
        <p:sp>
          <p:nvSpPr>
            <p:cNvPr id="10" name="Oval 9"/>
            <p:cNvSpPr/>
            <p:nvPr/>
          </p:nvSpPr>
          <p:spPr>
            <a:xfrm>
              <a:off x="3429000" y="5029200"/>
              <a:ext cx="1371600" cy="1371600"/>
            </a:xfrm>
            <a:prstGeom prst="ellipse">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9" name="Picture 8" descr="SPEED_logo_only.png"/>
            <p:cNvPicPr>
              <a:picLocks noChangeAspect="1"/>
            </p:cNvPicPr>
            <p:nvPr/>
          </p:nvPicPr>
          <p:blipFill>
            <a:blip r:embed="rId4" cstate="email">
              <a:clrChange>
                <a:clrFrom>
                  <a:srgbClr val="FFFFFF"/>
                </a:clrFrom>
                <a:clrTo>
                  <a:srgbClr val="FFFFFF">
                    <a:alpha val="0"/>
                  </a:srgbClr>
                </a:clrTo>
              </a:clrChange>
            </a:blip>
            <a:stretch>
              <a:fillRect/>
            </a:stretch>
          </p:blipFill>
          <p:spPr>
            <a:xfrm>
              <a:off x="3386796" y="5001064"/>
              <a:ext cx="1447800" cy="1447800"/>
            </a:xfrm>
            <a:prstGeom prst="rect">
              <a:avLst/>
            </a:prstGeom>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Objectives and Overview</a:t>
            </a:r>
            <a:endParaRPr lang="en-US" dirty="0"/>
          </a:p>
        </p:txBody>
      </p:sp>
      <p:sp>
        <p:nvSpPr>
          <p:cNvPr id="2" name="Content Placeholder 1"/>
          <p:cNvSpPr>
            <a:spLocks noGrp="1"/>
          </p:cNvSpPr>
          <p:nvPr>
            <p:ph idx="1"/>
          </p:nvPr>
        </p:nvSpPr>
        <p:spPr/>
        <p:txBody>
          <a:bodyPr/>
          <a:lstStyle/>
          <a:p>
            <a:endParaRPr lang="en-US"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304800"/>
            <a:ext cx="8915400" cy="1143000"/>
          </a:xfrm>
        </p:spPr>
        <p:txBody>
          <a:bodyPr>
            <a:normAutofit fontScale="90000"/>
          </a:bodyPr>
          <a:lstStyle/>
          <a:p>
            <a:r>
              <a:rPr lang="en-US" dirty="0" smtClean="0"/>
              <a:t>Empirical Lessons: Ike Bridge Damage</a:t>
            </a:r>
            <a:endParaRPr lang="en-US" dirty="0"/>
          </a:p>
        </p:txBody>
      </p:sp>
      <p:sp>
        <p:nvSpPr>
          <p:cNvPr id="7" name="TextBox 6"/>
          <p:cNvSpPr txBox="1"/>
          <p:nvPr/>
        </p:nvSpPr>
        <p:spPr>
          <a:xfrm>
            <a:off x="4572000" y="1524000"/>
            <a:ext cx="4419600" cy="369332"/>
          </a:xfrm>
          <a:prstGeom prst="rect">
            <a:avLst/>
          </a:prstGeom>
          <a:noFill/>
        </p:spPr>
        <p:txBody>
          <a:bodyPr wrap="square" rtlCol="0">
            <a:spAutoFit/>
          </a:bodyPr>
          <a:lstStyle/>
          <a:p>
            <a:pPr>
              <a:buFont typeface="Wingdings" pitchFamily="2" charset="2"/>
              <a:buChar char="Ø"/>
            </a:pPr>
            <a:endParaRPr lang="en-US"/>
          </a:p>
        </p:txBody>
      </p:sp>
      <p:pic>
        <p:nvPicPr>
          <p:cNvPr id="3074" name="Picture 2"/>
          <p:cNvPicPr>
            <a:picLocks noChangeAspect="1" noChangeArrowheads="1"/>
          </p:cNvPicPr>
          <p:nvPr/>
        </p:nvPicPr>
        <p:blipFill>
          <a:blip r:embed="rId2" cstate="email"/>
          <a:srcRect/>
          <a:stretch>
            <a:fillRect/>
          </a:stretch>
        </p:blipFill>
        <p:spPr bwMode="auto">
          <a:xfrm>
            <a:off x="304800" y="1487787"/>
            <a:ext cx="6857999" cy="5141613"/>
          </a:xfrm>
          <a:prstGeom prst="rect">
            <a:avLst/>
          </a:prstGeom>
          <a:noFill/>
          <a:ln w="9525">
            <a:noFill/>
            <a:miter lim="800000"/>
            <a:headEnd/>
            <a:tailEnd/>
          </a:ln>
        </p:spPr>
      </p:pic>
      <p:pic>
        <p:nvPicPr>
          <p:cNvPr id="3076" name="Picture 4"/>
          <p:cNvPicPr>
            <a:picLocks noChangeAspect="1" noChangeArrowheads="1"/>
          </p:cNvPicPr>
          <p:nvPr/>
        </p:nvPicPr>
        <p:blipFill>
          <a:blip r:embed="rId3" cstate="email"/>
          <a:srcRect/>
          <a:stretch>
            <a:fillRect/>
          </a:stretch>
        </p:blipFill>
        <p:spPr bwMode="auto">
          <a:xfrm>
            <a:off x="5465533" y="3276600"/>
            <a:ext cx="3678467" cy="2334965"/>
          </a:xfrm>
          <a:prstGeom prst="rect">
            <a:avLst/>
          </a:prstGeom>
          <a:noFill/>
          <a:ln w="9525">
            <a:noFill/>
            <a:miter lim="800000"/>
            <a:headEnd/>
            <a:tailEnd/>
          </a:ln>
        </p:spPr>
      </p:pic>
      <p:sp>
        <p:nvSpPr>
          <p:cNvPr id="8" name="Content Placeholder 1"/>
          <p:cNvSpPr txBox="1">
            <a:spLocks/>
          </p:cNvSpPr>
          <p:nvPr/>
        </p:nvSpPr>
        <p:spPr>
          <a:xfrm>
            <a:off x="533400" y="1570037"/>
            <a:ext cx="7239000" cy="4602163"/>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tabLst/>
              <a:defRPr/>
            </a:pPr>
            <a:r>
              <a:rPr kumimoji="0" lang="en-US" sz="2000" b="0" i="0" u="none" strike="noStrike" kern="1200" cap="none" spc="0" normalizeH="0" baseline="0" noProof="0" dirty="0" smtClean="0">
                <a:ln>
                  <a:noFill/>
                </a:ln>
                <a:solidFill>
                  <a:schemeClr val="tx2"/>
                </a:solidFill>
                <a:effectLst/>
                <a:uLnTx/>
                <a:uFillTx/>
                <a:latin typeface="+mn-lt"/>
                <a:ea typeface="+mn-ea"/>
                <a:cs typeface="+mn-cs"/>
              </a:rPr>
              <a:t>Damage</a:t>
            </a:r>
            <a:r>
              <a:rPr kumimoji="0" lang="en-US" sz="2000" b="0" i="0" u="none" strike="noStrike" kern="1200" cap="none" spc="0" normalizeH="0" noProof="0" dirty="0" smtClean="0">
                <a:ln>
                  <a:noFill/>
                </a:ln>
                <a:solidFill>
                  <a:schemeClr val="tx2"/>
                </a:solidFill>
                <a:effectLst/>
                <a:uLnTx/>
                <a:uFillTx/>
                <a:latin typeface="+mn-lt"/>
                <a:ea typeface="+mn-ea"/>
                <a:cs typeface="+mn-cs"/>
              </a:rPr>
              <a:t> to Rollover Pass Bridge near Port Bolivar, TX</a:t>
            </a:r>
            <a:endParaRPr kumimoji="0" lang="en-US" sz="2000" b="0" i="0" u="none" strike="noStrike" kern="1200" cap="none" spc="0" normalizeH="0" baseline="0" noProof="0" dirty="0">
              <a:ln>
                <a:noFill/>
              </a:ln>
              <a:solidFill>
                <a:schemeClr val="tx2"/>
              </a:solidFill>
              <a:effectLst/>
              <a:uLnTx/>
              <a:uFillTx/>
              <a:latin typeface="+mn-lt"/>
              <a:ea typeface="+mn-ea"/>
              <a:cs typeface="+mn-cs"/>
            </a:endParaRPr>
          </a:p>
        </p:txBody>
      </p:sp>
      <p:sp>
        <p:nvSpPr>
          <p:cNvPr id="9" name="Rounded Rectangle 8"/>
          <p:cNvSpPr/>
          <p:nvPr/>
        </p:nvSpPr>
        <p:spPr>
          <a:xfrm>
            <a:off x="762000" y="5181600"/>
            <a:ext cx="7772400" cy="14478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000" dirty="0" smtClean="0">
                <a:solidFill>
                  <a:schemeClr val="tx1"/>
                </a:solidFill>
              </a:rPr>
              <a:t>In addition to bridge damage reports from </a:t>
            </a:r>
            <a:r>
              <a:rPr lang="en-US" sz="2000" dirty="0" err="1" smtClean="0">
                <a:solidFill>
                  <a:schemeClr val="tx1"/>
                </a:solidFill>
              </a:rPr>
              <a:t>TxDOT</a:t>
            </a:r>
            <a:r>
              <a:rPr lang="en-US" sz="2000" dirty="0" smtClean="0">
                <a:solidFill>
                  <a:schemeClr val="tx1"/>
                </a:solidFill>
              </a:rPr>
              <a:t> and Padgett team of major on-system bridges, inspection reports from </a:t>
            </a:r>
            <a:r>
              <a:rPr lang="en-US" sz="2000" dirty="0" err="1" smtClean="0">
                <a:solidFill>
                  <a:schemeClr val="tx1"/>
                </a:solidFill>
              </a:rPr>
              <a:t>HNTB</a:t>
            </a:r>
            <a:r>
              <a:rPr lang="en-US" sz="2000" dirty="0" smtClean="0">
                <a:solidFill>
                  <a:schemeClr val="tx1"/>
                </a:solidFill>
              </a:rPr>
              <a:t>/</a:t>
            </a:r>
            <a:r>
              <a:rPr lang="en-US" sz="2000" dirty="0" err="1" smtClean="0">
                <a:solidFill>
                  <a:schemeClr val="tx1"/>
                </a:solidFill>
              </a:rPr>
              <a:t>TDRA</a:t>
            </a:r>
            <a:r>
              <a:rPr lang="en-US" sz="2000" dirty="0" smtClean="0">
                <a:solidFill>
                  <a:schemeClr val="tx1"/>
                </a:solidFill>
              </a:rPr>
              <a:t> have been compiled and analyzed for ~70 off system rural bridges.</a:t>
            </a:r>
            <a:endParaRPr lang="en-US" sz="2000" dirty="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Damage Mechanisms </a:t>
            </a:r>
            <a:endParaRPr lang="en-US" dirty="0"/>
          </a:p>
        </p:txBody>
      </p:sp>
      <p:pic>
        <p:nvPicPr>
          <p:cNvPr id="12" name="Content Placeholder 11" descr="bridge 2 with damage.bmp"/>
          <p:cNvPicPr>
            <a:picLocks noGrp="1" noChangeAspect="1"/>
          </p:cNvPicPr>
          <p:nvPr>
            <p:ph idx="1"/>
          </p:nvPr>
        </p:nvPicPr>
        <p:blipFill>
          <a:blip r:embed="rId3" cstate="email"/>
          <a:stretch>
            <a:fillRect/>
          </a:stretch>
        </p:blipFill>
        <p:spPr>
          <a:xfrm>
            <a:off x="76200" y="1828800"/>
            <a:ext cx="8846729" cy="4191000"/>
          </a:xfr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Damage Mechanisms </a:t>
            </a:r>
            <a:endParaRPr lang="en-US" dirty="0"/>
          </a:p>
        </p:txBody>
      </p:sp>
      <p:graphicFrame>
        <p:nvGraphicFramePr>
          <p:cNvPr id="6" name="Chart 5"/>
          <p:cNvGraphicFramePr/>
          <p:nvPr/>
        </p:nvGraphicFramePr>
        <p:xfrm>
          <a:off x="838200" y="1447800"/>
          <a:ext cx="7239000" cy="5410200"/>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5" descr="C:\Users\Matthew\Documents\Research\Endowment Report\Report Images\Figure 10.jpg"/>
          <p:cNvPicPr>
            <a:picLocks noChangeAspect="1" noChangeArrowheads="1"/>
          </p:cNvPicPr>
          <p:nvPr/>
        </p:nvPicPr>
        <p:blipFill>
          <a:blip r:embed="rId4" cstate="email"/>
          <a:srcRect/>
          <a:stretch>
            <a:fillRect/>
          </a:stretch>
        </p:blipFill>
        <p:spPr bwMode="auto">
          <a:xfrm>
            <a:off x="4206240" y="3154680"/>
            <a:ext cx="4937760" cy="3703320"/>
          </a:xfrm>
          <a:prstGeom prst="rect">
            <a:avLst/>
          </a:prstGeom>
          <a:noFill/>
        </p:spPr>
      </p:pic>
      <p:pic>
        <p:nvPicPr>
          <p:cNvPr id="8" name="Picture 7" descr="C:\Users\Matthew\Documents\Research\Endowment Report\Report Images\Figure 6.JPG"/>
          <p:cNvPicPr>
            <a:picLocks noChangeAspect="1" noChangeArrowheads="1"/>
          </p:cNvPicPr>
          <p:nvPr/>
        </p:nvPicPr>
        <p:blipFill>
          <a:blip r:embed="rId5" cstate="email"/>
          <a:srcRect/>
          <a:stretch>
            <a:fillRect/>
          </a:stretch>
        </p:blipFill>
        <p:spPr bwMode="auto">
          <a:xfrm>
            <a:off x="4206240" y="0"/>
            <a:ext cx="4937760" cy="3398520"/>
          </a:xfrm>
          <a:prstGeom prst="rect">
            <a:avLst/>
          </a:prstGeom>
          <a:noFill/>
        </p:spPr>
      </p:pic>
      <p:pic>
        <p:nvPicPr>
          <p:cNvPr id="9" name="Picture 19"/>
          <p:cNvPicPr>
            <a:picLocks noChangeAspect="1" noChangeArrowheads="1"/>
          </p:cNvPicPr>
          <p:nvPr/>
        </p:nvPicPr>
        <p:blipFill>
          <a:blip r:embed="rId6" cstate="email"/>
          <a:srcRect r="6836"/>
          <a:stretch>
            <a:fillRect/>
          </a:stretch>
        </p:blipFill>
        <p:spPr bwMode="auto">
          <a:xfrm>
            <a:off x="0" y="3124200"/>
            <a:ext cx="4648200" cy="3733800"/>
          </a:xfrm>
          <a:prstGeom prst="rect">
            <a:avLst/>
          </a:prstGeom>
          <a:noFill/>
          <a:ln w="9525">
            <a:noFill/>
            <a:miter lim="800000"/>
            <a:headEnd/>
            <a:tailEnd/>
          </a:ln>
        </p:spPr>
      </p:pic>
      <p:pic>
        <p:nvPicPr>
          <p:cNvPr id="10" name="Picture 2" descr="C:\Users\Matthew\Documents\Research\Endowment Report\Orca Bridges\0924-LIB-T05\011509 042.jpg"/>
          <p:cNvPicPr>
            <a:picLocks noChangeAspect="1" noChangeArrowheads="1"/>
          </p:cNvPicPr>
          <p:nvPr/>
        </p:nvPicPr>
        <p:blipFill>
          <a:blip r:embed="rId7" cstate="email"/>
          <a:srcRect r="-329"/>
          <a:stretch>
            <a:fillRect/>
          </a:stretch>
        </p:blipFill>
        <p:spPr bwMode="auto">
          <a:xfrm>
            <a:off x="0" y="0"/>
            <a:ext cx="4648200" cy="3398520"/>
          </a:xfrm>
          <a:prstGeom prst="rect">
            <a:avLst/>
          </a:prstGeom>
          <a:noFill/>
        </p:spPr>
      </p:pic>
      <p:sp>
        <p:nvSpPr>
          <p:cNvPr id="11" name="TextBox 10"/>
          <p:cNvSpPr txBox="1"/>
          <p:nvPr/>
        </p:nvSpPr>
        <p:spPr>
          <a:xfrm>
            <a:off x="381000" y="162580"/>
            <a:ext cx="3810000" cy="523220"/>
          </a:xfrm>
          <a:prstGeom prst="rect">
            <a:avLst/>
          </a:prstGeom>
          <a:noFill/>
          <a:ln>
            <a:noFill/>
          </a:ln>
        </p:spPr>
        <p:txBody>
          <a:bodyPr wrap="square" rtlCol="0">
            <a:spAutoFit/>
          </a:bodyPr>
          <a:lstStyle/>
          <a:p>
            <a:pPr algn="ctr"/>
            <a:r>
              <a:rPr lang="en-US" sz="28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rial Black" pitchFamily="34" charset="0"/>
              </a:rPr>
              <a:t>Impact Damage</a:t>
            </a:r>
            <a:endParaRPr lang="en-US" sz="28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rial Black" pitchFamily="34" charset="0"/>
            </a:endParaRPr>
          </a:p>
        </p:txBody>
      </p:sp>
      <p:sp>
        <p:nvSpPr>
          <p:cNvPr id="14" name="TextBox 13"/>
          <p:cNvSpPr txBox="1"/>
          <p:nvPr/>
        </p:nvSpPr>
        <p:spPr>
          <a:xfrm>
            <a:off x="5105400" y="162580"/>
            <a:ext cx="3810000" cy="523220"/>
          </a:xfrm>
          <a:prstGeom prst="rect">
            <a:avLst/>
          </a:prstGeom>
          <a:noFill/>
          <a:ln>
            <a:noFill/>
          </a:ln>
        </p:spPr>
        <p:txBody>
          <a:bodyPr wrap="square" rtlCol="0">
            <a:spAutoFit/>
          </a:bodyPr>
          <a:lstStyle/>
          <a:p>
            <a:pPr algn="ctr"/>
            <a:r>
              <a:rPr lang="en-US" sz="28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rial Black" pitchFamily="34" charset="0"/>
              </a:rPr>
              <a:t>Scour Damage</a:t>
            </a:r>
            <a:endParaRPr lang="en-US" sz="28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rial Black" pitchFamily="34" charset="0"/>
            </a:endParaRPr>
          </a:p>
        </p:txBody>
      </p:sp>
      <p:sp>
        <p:nvSpPr>
          <p:cNvPr id="15" name="TextBox 14"/>
          <p:cNvSpPr txBox="1"/>
          <p:nvPr/>
        </p:nvSpPr>
        <p:spPr>
          <a:xfrm>
            <a:off x="304800" y="3505200"/>
            <a:ext cx="4038600" cy="523220"/>
          </a:xfrm>
          <a:prstGeom prst="rect">
            <a:avLst/>
          </a:prstGeom>
          <a:noFill/>
          <a:ln>
            <a:noFill/>
          </a:ln>
        </p:spPr>
        <p:txBody>
          <a:bodyPr wrap="square" rtlCol="0">
            <a:spAutoFit/>
          </a:bodyPr>
          <a:lstStyle/>
          <a:p>
            <a:pPr algn="ctr"/>
            <a:r>
              <a:rPr lang="en-US" sz="28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rial Black" pitchFamily="34" charset="0"/>
              </a:rPr>
              <a:t>Deck Displacement</a:t>
            </a:r>
            <a:endParaRPr lang="en-US" sz="28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rial Black" pitchFamily="34" charset="0"/>
            </a:endParaRPr>
          </a:p>
        </p:txBody>
      </p:sp>
      <p:sp>
        <p:nvSpPr>
          <p:cNvPr id="16" name="TextBox 15"/>
          <p:cNvSpPr txBox="1"/>
          <p:nvPr/>
        </p:nvSpPr>
        <p:spPr>
          <a:xfrm>
            <a:off x="5029200" y="3505200"/>
            <a:ext cx="3810000" cy="523220"/>
          </a:xfrm>
          <a:prstGeom prst="rect">
            <a:avLst/>
          </a:prstGeom>
          <a:noFill/>
          <a:ln>
            <a:noFill/>
          </a:ln>
        </p:spPr>
        <p:txBody>
          <a:bodyPr wrap="square" rtlCol="0">
            <a:spAutoFit/>
          </a:bodyPr>
          <a:lstStyle/>
          <a:p>
            <a:pPr algn="ctr"/>
            <a:r>
              <a:rPr lang="en-US" sz="28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rial Black" pitchFamily="34" charset="0"/>
              </a:rPr>
              <a:t>Debris Damage</a:t>
            </a:r>
            <a:endParaRPr lang="en-US" sz="28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Arial Black" pitchFamily="34" charset="0"/>
            </a:endParaRPr>
          </a:p>
        </p:txBody>
      </p:sp>
      <p:sp>
        <p:nvSpPr>
          <p:cNvPr id="12" name="TextBox 11"/>
          <p:cNvSpPr txBox="1"/>
          <p:nvPr/>
        </p:nvSpPr>
        <p:spPr>
          <a:xfrm>
            <a:off x="4572000" y="2819400"/>
            <a:ext cx="4572000" cy="400110"/>
          </a:xfrm>
          <a:prstGeom prst="rect">
            <a:avLst/>
          </a:prstGeom>
          <a:noFill/>
        </p:spPr>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2000" b="1" dirty="0" smtClean="0">
                <a:ln/>
                <a:solidFill>
                  <a:schemeClr val="accent3"/>
                </a:solidFill>
                <a:latin typeface="Arial Black" pitchFamily="34" charset="0"/>
              </a:rPr>
              <a:t>Frenchtown Road Bridge</a:t>
            </a:r>
            <a:endParaRPr lang="en-US" sz="2000" b="1" dirty="0">
              <a:ln/>
              <a:solidFill>
                <a:schemeClr val="accent3"/>
              </a:solidFill>
              <a:latin typeface="Arial Black" pitchFamily="34" charset="0"/>
            </a:endParaRPr>
          </a:p>
        </p:txBody>
      </p:sp>
      <p:sp>
        <p:nvSpPr>
          <p:cNvPr id="17" name="TextBox 16"/>
          <p:cNvSpPr txBox="1"/>
          <p:nvPr/>
        </p:nvSpPr>
        <p:spPr>
          <a:xfrm>
            <a:off x="0" y="6248400"/>
            <a:ext cx="4572000" cy="400110"/>
          </a:xfrm>
          <a:prstGeom prst="rect">
            <a:avLst/>
          </a:prstGeom>
          <a:noFill/>
        </p:spPr>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2000" b="1" dirty="0" smtClean="0">
                <a:ln/>
                <a:solidFill>
                  <a:schemeClr val="accent3"/>
                </a:solidFill>
                <a:latin typeface="Arial Black" pitchFamily="34" charset="0"/>
              </a:rPr>
              <a:t>Rollover Pass Bridge</a:t>
            </a:r>
            <a:endParaRPr lang="en-US" sz="2000" b="1" dirty="0">
              <a:ln/>
              <a:solidFill>
                <a:schemeClr val="accent3"/>
              </a:solidFill>
              <a:latin typeface="Arial Black" pitchFamily="34" charset="0"/>
            </a:endParaRPr>
          </a:p>
        </p:txBody>
      </p:sp>
      <p:sp>
        <p:nvSpPr>
          <p:cNvPr id="18" name="TextBox 17"/>
          <p:cNvSpPr txBox="1"/>
          <p:nvPr/>
        </p:nvSpPr>
        <p:spPr>
          <a:xfrm>
            <a:off x="4648200" y="6248400"/>
            <a:ext cx="4572000" cy="400110"/>
          </a:xfrm>
          <a:prstGeom prst="rect">
            <a:avLst/>
          </a:prstGeom>
          <a:noFill/>
        </p:spPr>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2000" b="1" dirty="0" smtClean="0">
                <a:ln/>
                <a:solidFill>
                  <a:schemeClr val="accent3"/>
                </a:solidFill>
                <a:latin typeface="Arial Black" pitchFamily="34" charset="0"/>
              </a:rPr>
              <a:t>Rice Belt Road Bridge</a:t>
            </a:r>
            <a:endParaRPr lang="en-US" sz="2000" b="1" dirty="0">
              <a:ln/>
              <a:solidFill>
                <a:schemeClr val="accent3"/>
              </a:solidFill>
              <a:latin typeface="Arial Black" pitchFamily="34" charset="0"/>
            </a:endParaRPr>
          </a:p>
        </p:txBody>
      </p:sp>
      <p:sp>
        <p:nvSpPr>
          <p:cNvPr id="19" name="TextBox 18"/>
          <p:cNvSpPr txBox="1"/>
          <p:nvPr/>
        </p:nvSpPr>
        <p:spPr>
          <a:xfrm>
            <a:off x="0" y="2819400"/>
            <a:ext cx="4572000" cy="400110"/>
          </a:xfrm>
          <a:prstGeom prst="rect">
            <a:avLst/>
          </a:prstGeom>
          <a:noFill/>
        </p:spPr>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2000" b="1" dirty="0" smtClean="0">
                <a:ln/>
                <a:solidFill>
                  <a:schemeClr val="accent3"/>
                </a:solidFill>
                <a:latin typeface="Arial Black" pitchFamily="34" charset="0"/>
              </a:rPr>
              <a:t>Rice Belt Road Bridge</a:t>
            </a:r>
            <a:endParaRPr lang="en-US" sz="2000" b="1" dirty="0">
              <a:ln/>
              <a:solidFill>
                <a:schemeClr val="accent3"/>
              </a:solidFill>
              <a:latin typeface="Arial Black"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 name="Chart 10"/>
          <p:cNvGraphicFramePr>
            <a:graphicFrameLocks/>
          </p:cNvGraphicFramePr>
          <p:nvPr/>
        </p:nvGraphicFramePr>
        <p:xfrm>
          <a:off x="228600" y="2209800"/>
          <a:ext cx="4572000" cy="4267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457200" y="457200"/>
            <a:ext cx="8534400" cy="1143000"/>
          </a:xfrm>
        </p:spPr>
        <p:txBody>
          <a:bodyPr>
            <a:normAutofit fontScale="90000"/>
          </a:bodyPr>
          <a:lstStyle/>
          <a:p>
            <a:r>
              <a:rPr lang="en-US" dirty="0" smtClean="0"/>
              <a:t>Damage States and Modes of Failure</a:t>
            </a:r>
            <a:endParaRPr lang="en-US" dirty="0"/>
          </a:p>
        </p:txBody>
      </p:sp>
      <p:graphicFrame>
        <p:nvGraphicFramePr>
          <p:cNvPr id="6" name="Table 5"/>
          <p:cNvGraphicFramePr>
            <a:graphicFrameLocks noGrp="1"/>
          </p:cNvGraphicFramePr>
          <p:nvPr/>
        </p:nvGraphicFramePr>
        <p:xfrm>
          <a:off x="5257800" y="2057400"/>
          <a:ext cx="3657600" cy="3048000"/>
        </p:xfrm>
        <a:graphic>
          <a:graphicData uri="http://schemas.openxmlformats.org/drawingml/2006/table">
            <a:tbl>
              <a:tblPr>
                <a:tableStyleId>{8EC20E35-A176-4012-BC5E-935CFFF8708E}</a:tableStyleId>
              </a:tblPr>
              <a:tblGrid>
                <a:gridCol w="1523999"/>
                <a:gridCol w="2133601"/>
              </a:tblGrid>
              <a:tr h="609600">
                <a:tc>
                  <a:txBody>
                    <a:bodyPr/>
                    <a:lstStyle/>
                    <a:p>
                      <a:pPr algn="ctr" fontAlgn="b"/>
                      <a:r>
                        <a:rPr lang="en-US" sz="2400" b="1" u="sng" strike="noStrike" dirty="0" smtClean="0"/>
                        <a:t>Category</a:t>
                      </a:r>
                      <a:endParaRPr lang="en-US" sz="2400" b="1" i="1" u="sng" strike="noStrike" dirty="0">
                        <a:solidFill>
                          <a:srgbClr val="000000"/>
                        </a:solidFill>
                        <a:latin typeface="Calibri"/>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b"/>
                      <a:r>
                        <a:rPr lang="en-US" sz="2400" b="1" u="sng" strike="noStrike" dirty="0" smtClean="0"/>
                        <a:t>Description</a:t>
                      </a:r>
                      <a:endParaRPr lang="en-US" sz="2400" b="1" i="1" u="sng" strike="noStrike" dirty="0">
                        <a:solidFill>
                          <a:srgbClr val="000000"/>
                        </a:solidFill>
                        <a:latin typeface="Calibri"/>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r h="411480">
                <a:tc>
                  <a:txBody>
                    <a:bodyPr/>
                    <a:lstStyle/>
                    <a:p>
                      <a:pPr algn="l" fontAlgn="b"/>
                      <a:r>
                        <a:rPr lang="en-US" sz="2000" u="none" strike="noStrike" dirty="0"/>
                        <a:t>Light </a:t>
                      </a:r>
                      <a:endParaRPr lang="en-US" sz="2000" b="1" i="0" u="none" strike="noStrike" dirty="0">
                        <a:solidFill>
                          <a:srgbClr val="000000"/>
                        </a:solidFill>
                        <a:latin typeface="Calibri"/>
                      </a:endParaRPr>
                    </a:p>
                  </a:txBody>
                  <a:tcPr marL="0" marR="0" marT="0"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55563" algn="l" fontAlgn="b"/>
                      <a:r>
                        <a:rPr lang="en-US" sz="2000" u="none" strike="noStrike" dirty="0" smtClean="0"/>
                        <a:t> Non-threatening </a:t>
                      </a:r>
                      <a:r>
                        <a:rPr lang="en-US" sz="2000" u="none" strike="noStrike" dirty="0"/>
                        <a:t>damage</a:t>
                      </a:r>
                      <a:endParaRPr lang="en-US" sz="2000" b="0" i="0" u="none" strike="noStrike" dirty="0">
                        <a:solidFill>
                          <a:srgbClr val="000000"/>
                        </a:solidFill>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1480">
                <a:tc>
                  <a:txBody>
                    <a:bodyPr/>
                    <a:lstStyle/>
                    <a:p>
                      <a:pPr algn="l" fontAlgn="b"/>
                      <a:r>
                        <a:rPr lang="en-US" sz="2000" u="none" strike="noStrike" dirty="0"/>
                        <a:t>Medium</a:t>
                      </a:r>
                      <a:endParaRPr lang="en-US" sz="2000" b="1" i="0" u="none" strike="noStrike" dirty="0">
                        <a:solidFill>
                          <a:srgbClr val="000000"/>
                        </a:solidFill>
                        <a:latin typeface="Calibri"/>
                      </a:endParaRPr>
                    </a:p>
                  </a:txBody>
                  <a:tcPr marL="0" marR="0" marT="0"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55563" algn="l" fontAlgn="b"/>
                      <a:r>
                        <a:rPr lang="en-US" sz="2000" u="none" strike="noStrike" dirty="0" smtClean="0"/>
                        <a:t> Not </a:t>
                      </a:r>
                      <a:r>
                        <a:rPr lang="en-US" sz="2000" u="none" strike="noStrike" dirty="0"/>
                        <a:t>in need of immediate repair</a:t>
                      </a:r>
                      <a:endParaRPr lang="en-US" sz="2000" b="0" i="0" u="none" strike="noStrike" dirty="0">
                        <a:solidFill>
                          <a:srgbClr val="000000"/>
                        </a:solidFill>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1480">
                <a:tc>
                  <a:txBody>
                    <a:bodyPr/>
                    <a:lstStyle/>
                    <a:p>
                      <a:pPr algn="l" fontAlgn="b"/>
                      <a:r>
                        <a:rPr lang="en-US" sz="2000" u="none" strike="noStrike"/>
                        <a:t>Heavy</a:t>
                      </a:r>
                      <a:endParaRPr lang="en-US" sz="2000" b="1" i="0" u="none" strike="noStrike">
                        <a:solidFill>
                          <a:srgbClr val="000000"/>
                        </a:solidFill>
                        <a:latin typeface="Calibri"/>
                      </a:endParaRPr>
                    </a:p>
                  </a:txBody>
                  <a:tcPr marL="0" marR="0" marT="0"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5563" indent="-55563" algn="l" fontAlgn="b"/>
                      <a:r>
                        <a:rPr lang="en-US" sz="2000" u="none" strike="noStrike" dirty="0" smtClean="0"/>
                        <a:t> Unsafe </a:t>
                      </a:r>
                      <a:r>
                        <a:rPr lang="en-US" sz="2000" u="none" strike="noStrike" dirty="0"/>
                        <a:t>structural damage</a:t>
                      </a:r>
                      <a:endParaRPr lang="en-US" sz="2000" b="0" i="0" u="none" strike="noStrike" dirty="0">
                        <a:solidFill>
                          <a:srgbClr val="000000"/>
                        </a:solidFill>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1480">
                <a:tc>
                  <a:txBody>
                    <a:bodyPr/>
                    <a:lstStyle/>
                    <a:p>
                      <a:pPr algn="l" fontAlgn="b"/>
                      <a:r>
                        <a:rPr lang="en-US" sz="2000" u="none" strike="noStrike" dirty="0"/>
                        <a:t>Destroyed</a:t>
                      </a:r>
                      <a:endParaRPr lang="en-US" sz="2000" b="1" i="0" u="none" strike="noStrike" dirty="0">
                        <a:solidFill>
                          <a:srgbClr val="000000"/>
                        </a:solidFill>
                        <a:latin typeface="Calibri"/>
                      </a:endParaRPr>
                    </a:p>
                  </a:txBody>
                  <a:tcPr marL="0" marR="0" marT="0"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pPr marL="55563" indent="-55563" algn="l" fontAlgn="b"/>
                      <a:r>
                        <a:rPr lang="en-US" sz="2000" u="none" strike="noStrike" dirty="0" smtClean="0"/>
                        <a:t> Needs </a:t>
                      </a:r>
                      <a:r>
                        <a:rPr lang="en-US" sz="2000" u="none" strike="noStrike" dirty="0"/>
                        <a:t>complete rebuilding</a:t>
                      </a:r>
                      <a:endParaRPr lang="en-US" sz="2000" b="0" i="0" u="none" strike="noStrike" dirty="0">
                        <a:solidFill>
                          <a:srgbClr val="000000"/>
                        </a:solidFill>
                        <a:latin typeface="Calibri"/>
                      </a:endParaRPr>
                    </a:p>
                  </a:txBody>
                  <a:tcPr marL="0" marR="0" marT="0" marB="0"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r>
            </a:tbl>
          </a:graphicData>
        </a:graphic>
      </p:graphicFrame>
      <p:sp>
        <p:nvSpPr>
          <p:cNvPr id="7" name="Rectangle 6"/>
          <p:cNvSpPr/>
          <p:nvPr/>
        </p:nvSpPr>
        <p:spPr>
          <a:xfrm>
            <a:off x="6476999" y="2971800"/>
            <a:ext cx="228600" cy="2286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476999" y="3581400"/>
            <a:ext cx="228600" cy="2286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476999" y="4191000"/>
            <a:ext cx="228600" cy="228600"/>
          </a:xfrm>
          <a:prstGeom prst="rect">
            <a:avLst/>
          </a:prstGeom>
          <a:solidFill>
            <a:srgbClr val="F9A3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476999" y="4800600"/>
            <a:ext cx="228600" cy="228600"/>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Content Placeholder 3" descr="zoomeddamaged_bridges_with_topo_surge18max.jpg"/>
          <p:cNvPicPr>
            <a:picLocks noGrp="1" noChangeAspect="1"/>
          </p:cNvPicPr>
          <p:nvPr>
            <p:ph idx="1"/>
          </p:nvPr>
        </p:nvPicPr>
        <p:blipFill>
          <a:blip r:embed="rId3" cstate="email"/>
          <a:stretch>
            <a:fillRect/>
          </a:stretch>
        </p:blipFill>
        <p:spPr>
          <a:xfrm>
            <a:off x="0" y="-207817"/>
            <a:ext cx="9144000" cy="7065818"/>
          </a:xfrm>
        </p:spPr>
      </p:pic>
      <p:sp>
        <p:nvSpPr>
          <p:cNvPr id="2" name="Title 1"/>
          <p:cNvSpPr>
            <a:spLocks noGrp="1"/>
          </p:cNvSpPr>
          <p:nvPr>
            <p:ph type="title"/>
          </p:nvPr>
        </p:nvSpPr>
        <p:spPr>
          <a:xfrm>
            <a:off x="152400" y="-400110"/>
            <a:ext cx="9144000" cy="1143000"/>
          </a:xfrm>
          <a:ln>
            <a:noFill/>
          </a:ln>
        </p:spPr>
        <p:txBody>
          <a:bodyPr>
            <a:normAutofit fontScale="90000"/>
          </a:bodyPr>
          <a:lstStyle/>
          <a:p>
            <a:r>
              <a:rPr lang="en-US" dirty="0" smtClean="0">
                <a:solidFill>
                  <a:schemeClr val="tx1"/>
                </a:solidFill>
              </a:rPr>
              <a:t>Ike Bridge Damage vs. Surge Elevation</a:t>
            </a:r>
            <a:endParaRPr lang="en-US" dirty="0">
              <a:solidFill>
                <a:schemeClr val="tx1"/>
              </a:solidFill>
            </a:endParaRPr>
          </a:p>
        </p:txBody>
      </p:sp>
      <p:sp>
        <p:nvSpPr>
          <p:cNvPr id="5" name="TextBox 4"/>
          <p:cNvSpPr txBox="1"/>
          <p:nvPr/>
        </p:nvSpPr>
        <p:spPr>
          <a:xfrm>
            <a:off x="2057400" y="6519446"/>
            <a:ext cx="5370766" cy="338554"/>
          </a:xfrm>
          <a:prstGeom prst="rect">
            <a:avLst/>
          </a:prstGeom>
          <a:noFill/>
        </p:spPr>
        <p:txBody>
          <a:bodyPr wrap="none" rtlCol="0">
            <a:spAutoFit/>
          </a:bodyPr>
          <a:lstStyle/>
          <a:p>
            <a:r>
              <a:rPr lang="en-US" sz="1600" dirty="0" smtClean="0"/>
              <a:t>Storm surge data courtesy of Dawson and Proft, UT Austin </a:t>
            </a:r>
            <a:endParaRPr lang="en-US" sz="1600" dirty="0"/>
          </a:p>
        </p:txBody>
      </p:sp>
      <p:sp>
        <p:nvSpPr>
          <p:cNvPr id="6" name="TextBox 5"/>
          <p:cNvSpPr txBox="1"/>
          <p:nvPr/>
        </p:nvSpPr>
        <p:spPr>
          <a:xfrm>
            <a:off x="1600200" y="742890"/>
            <a:ext cx="5943600" cy="400110"/>
          </a:xfrm>
          <a:prstGeom prst="rect">
            <a:avLst/>
          </a:prstGeom>
          <a:noFill/>
        </p:spPr>
        <p:txBody>
          <a:bodyPr wrap="square" rtlCol="0">
            <a:spAutoFit/>
          </a:bodyPr>
          <a:lstStyle/>
          <a:p>
            <a:pPr algn="ctr"/>
            <a:r>
              <a:rPr lang="en-US" sz="2000" b="1" dirty="0" smtClean="0"/>
              <a:t>Including major and rural structures</a:t>
            </a:r>
            <a:endParaRPr lang="en-US" sz="2000" b="1" dirty="0"/>
          </a:p>
        </p:txBody>
      </p:sp>
      <p:sp>
        <p:nvSpPr>
          <p:cNvPr id="7" name="Rounded Rectangle 6"/>
          <p:cNvSpPr/>
          <p:nvPr/>
        </p:nvSpPr>
        <p:spPr>
          <a:xfrm>
            <a:off x="1371600" y="4876800"/>
            <a:ext cx="5638800" cy="12192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400" dirty="0" smtClean="0"/>
              <a:t>Although most damage was limited to small rural, timber bridges…</a:t>
            </a:r>
            <a:endParaRPr 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zoomeddamaged_bridges_with_topo_surge18max.jpg"/>
          <p:cNvPicPr>
            <a:picLocks noGrp="1" noChangeAspect="1"/>
          </p:cNvPicPr>
          <p:nvPr>
            <p:ph idx="1"/>
          </p:nvPr>
        </p:nvPicPr>
        <p:blipFill>
          <a:blip r:embed="rId3" cstate="email"/>
          <a:stretch>
            <a:fillRect/>
          </a:stretch>
        </p:blipFill>
        <p:spPr>
          <a:xfrm>
            <a:off x="0" y="-207817"/>
            <a:ext cx="9144000" cy="7065818"/>
          </a:xfrm>
        </p:spPr>
      </p:pic>
      <p:sp>
        <p:nvSpPr>
          <p:cNvPr id="2" name="Title 1"/>
          <p:cNvSpPr>
            <a:spLocks noGrp="1"/>
          </p:cNvSpPr>
          <p:nvPr>
            <p:ph type="title"/>
          </p:nvPr>
        </p:nvSpPr>
        <p:spPr>
          <a:xfrm>
            <a:off x="152400" y="-400110"/>
            <a:ext cx="9144000" cy="1143000"/>
          </a:xfrm>
          <a:ln>
            <a:noFill/>
          </a:ln>
        </p:spPr>
        <p:txBody>
          <a:bodyPr>
            <a:normAutofit fontScale="90000"/>
          </a:bodyPr>
          <a:lstStyle/>
          <a:p>
            <a:r>
              <a:rPr lang="en-US" dirty="0" smtClean="0">
                <a:solidFill>
                  <a:schemeClr val="tx1"/>
                </a:solidFill>
              </a:rPr>
              <a:t>Ike Bridge Damage vs. Surge Elevation</a:t>
            </a:r>
            <a:endParaRPr lang="en-US" dirty="0">
              <a:solidFill>
                <a:schemeClr val="tx1"/>
              </a:solidFill>
            </a:endParaRPr>
          </a:p>
        </p:txBody>
      </p:sp>
      <p:sp>
        <p:nvSpPr>
          <p:cNvPr id="5" name="TextBox 4"/>
          <p:cNvSpPr txBox="1"/>
          <p:nvPr/>
        </p:nvSpPr>
        <p:spPr>
          <a:xfrm>
            <a:off x="1219200" y="6519446"/>
            <a:ext cx="5370766" cy="338554"/>
          </a:xfrm>
          <a:prstGeom prst="rect">
            <a:avLst/>
          </a:prstGeom>
          <a:noFill/>
        </p:spPr>
        <p:txBody>
          <a:bodyPr wrap="none" rtlCol="0">
            <a:spAutoFit/>
          </a:bodyPr>
          <a:lstStyle/>
          <a:p>
            <a:r>
              <a:rPr lang="en-US" sz="1600" dirty="0" smtClean="0"/>
              <a:t>Storm surge data courtesy of Dawson and Proft, UT Austin </a:t>
            </a:r>
            <a:endParaRPr lang="en-US" sz="1600" dirty="0"/>
          </a:p>
        </p:txBody>
      </p:sp>
      <p:sp>
        <p:nvSpPr>
          <p:cNvPr id="6" name="TextBox 5"/>
          <p:cNvSpPr txBox="1"/>
          <p:nvPr/>
        </p:nvSpPr>
        <p:spPr>
          <a:xfrm>
            <a:off x="1600200" y="742890"/>
            <a:ext cx="5943600" cy="400110"/>
          </a:xfrm>
          <a:prstGeom prst="rect">
            <a:avLst/>
          </a:prstGeom>
          <a:noFill/>
        </p:spPr>
        <p:txBody>
          <a:bodyPr wrap="square" rtlCol="0">
            <a:spAutoFit/>
          </a:bodyPr>
          <a:lstStyle/>
          <a:p>
            <a:pPr algn="ctr"/>
            <a:r>
              <a:rPr lang="en-US" sz="2000" b="1" dirty="0" smtClean="0"/>
              <a:t>Including major and rural structures</a:t>
            </a:r>
            <a:endParaRPr lang="en-US" sz="2000" b="1" dirty="0"/>
          </a:p>
        </p:txBody>
      </p:sp>
      <p:graphicFrame>
        <p:nvGraphicFramePr>
          <p:cNvPr id="8" name="Chart 7"/>
          <p:cNvGraphicFramePr>
            <a:graphicFrameLocks/>
          </p:cNvGraphicFramePr>
          <p:nvPr/>
        </p:nvGraphicFramePr>
        <p:xfrm>
          <a:off x="0" y="3581400"/>
          <a:ext cx="3429000" cy="3581400"/>
        </p:xfrm>
        <a:graphic>
          <a:graphicData uri="http://schemas.openxmlformats.org/drawingml/2006/chart">
            <c:chart xmlns:c="http://schemas.openxmlformats.org/drawingml/2006/chart" xmlns:r="http://schemas.openxmlformats.org/officeDocument/2006/relationships" r:id="rId4"/>
          </a:graphicData>
        </a:graphic>
      </p:graphicFrame>
      <p:pic>
        <p:nvPicPr>
          <p:cNvPr id="1026" name="Picture 2"/>
          <p:cNvPicPr>
            <a:picLocks noChangeAspect="1" noChangeArrowheads="1"/>
          </p:cNvPicPr>
          <p:nvPr/>
        </p:nvPicPr>
        <p:blipFill>
          <a:blip r:embed="rId5" cstate="print"/>
          <a:srcRect t="9473"/>
          <a:stretch>
            <a:fillRect/>
          </a:stretch>
        </p:blipFill>
        <p:spPr bwMode="auto">
          <a:xfrm>
            <a:off x="6642556" y="4953000"/>
            <a:ext cx="2501444" cy="1905000"/>
          </a:xfrm>
          <a:prstGeom prst="rect">
            <a:avLst/>
          </a:prstGeom>
          <a:noFill/>
          <a:ln w="9525">
            <a:noFill/>
            <a:miter lim="800000"/>
            <a:headEnd/>
            <a:tailEnd/>
          </a:ln>
          <a:effectLst/>
        </p:spPr>
      </p:pic>
      <p:sp>
        <p:nvSpPr>
          <p:cNvPr id="7" name="Rounded Rectangle 6"/>
          <p:cNvSpPr/>
          <p:nvPr/>
        </p:nvSpPr>
        <p:spPr>
          <a:xfrm>
            <a:off x="1447800" y="2209800"/>
            <a:ext cx="5638800" cy="12192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400" dirty="0" smtClean="0"/>
              <a:t>Although most damage was limited to small rural, timber bridges…</a:t>
            </a:r>
            <a:endParaRPr 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275</TotalTime>
  <Words>1035</Words>
  <Application>Microsoft Office PowerPoint</Application>
  <PresentationFormat>On-screen Show (4:3)</PresentationFormat>
  <Paragraphs>207</Paragraphs>
  <Slides>27</Slides>
  <Notes>20</Notes>
  <HiddenSlides>8</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Flow</vt:lpstr>
      <vt:lpstr>Effect of Severe Storms on Galveston Area Bridge Infrastructure</vt:lpstr>
      <vt:lpstr>Motivation</vt:lpstr>
      <vt:lpstr>Objectives and Overview</vt:lpstr>
      <vt:lpstr>Empirical Lessons: Ike Bridge Damage</vt:lpstr>
      <vt:lpstr>Typical Damage Mechanisms </vt:lpstr>
      <vt:lpstr>Typical Damage Mechanisms </vt:lpstr>
      <vt:lpstr>Damage States and Modes of Failure</vt:lpstr>
      <vt:lpstr>Ike Bridge Damage vs. Surge Elevation</vt:lpstr>
      <vt:lpstr>Ike Bridge Damage vs. Surge Elevation</vt:lpstr>
      <vt:lpstr>Ike Bridge Damage vs. Surge Elevation</vt:lpstr>
      <vt:lpstr>Failures and Lessons Learned</vt:lpstr>
      <vt:lpstr>Case Study Vulnerability Assessment:</vt:lpstr>
      <vt:lpstr>Slide 13</vt:lpstr>
      <vt:lpstr>Slide 14</vt:lpstr>
      <vt:lpstr>Vulnerability Modeling Approach</vt:lpstr>
      <vt:lpstr>Vulnerability Modeling</vt:lpstr>
      <vt:lpstr>Vulnerability Modeling</vt:lpstr>
      <vt:lpstr>Fragility Curves (Vulnerability)</vt:lpstr>
      <vt:lpstr>Slide 19</vt:lpstr>
      <vt:lpstr>Ike Bridge Damage vs. Surge Elevation</vt:lpstr>
      <vt:lpstr>Slide 21</vt:lpstr>
      <vt:lpstr>Slide 22</vt:lpstr>
      <vt:lpstr>Slide 23</vt:lpstr>
      <vt:lpstr>Slide 24</vt:lpstr>
      <vt:lpstr>Bridges with Higher Vulnerability</vt:lpstr>
      <vt:lpstr>Conclusions</vt:lpstr>
      <vt:lpstr>Thank you!</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 of Severe Storms on Galveston Area Bridge Infrastructure</dc:title>
  <dc:creator>Jamie</dc:creator>
  <cp:lastModifiedBy>Jamie</cp:lastModifiedBy>
  <cp:revision>48</cp:revision>
  <dcterms:created xsi:type="dcterms:W3CDTF">2010-09-10T12:40:58Z</dcterms:created>
  <dcterms:modified xsi:type="dcterms:W3CDTF">2010-09-13T14:15:39Z</dcterms:modified>
</cp:coreProperties>
</file>